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77" r:id="rId3"/>
    <p:sldId id="469" r:id="rId4"/>
    <p:sldId id="445" r:id="rId5"/>
    <p:sldId id="444" r:id="rId6"/>
    <p:sldId id="472" r:id="rId7"/>
    <p:sldId id="475" r:id="rId8"/>
    <p:sldId id="476" r:id="rId9"/>
    <p:sldId id="474" r:id="rId10"/>
    <p:sldId id="473" r:id="rId11"/>
    <p:sldId id="453" r:id="rId12"/>
    <p:sldId id="477" r:id="rId13"/>
    <p:sldId id="494" r:id="rId14"/>
    <p:sldId id="478" r:id="rId15"/>
    <p:sldId id="489" r:id="rId16"/>
    <p:sldId id="495" r:id="rId17"/>
    <p:sldId id="479" r:id="rId18"/>
    <p:sldId id="480" r:id="rId19"/>
    <p:sldId id="481" r:id="rId20"/>
    <p:sldId id="482" r:id="rId21"/>
    <p:sldId id="449" r:id="rId22"/>
    <p:sldId id="454" r:id="rId23"/>
    <p:sldId id="493" r:id="rId24"/>
    <p:sldId id="450" r:id="rId25"/>
    <p:sldId id="451" r:id="rId26"/>
    <p:sldId id="496" r:id="rId27"/>
    <p:sldId id="483" r:id="rId28"/>
    <p:sldId id="484" r:id="rId29"/>
    <p:sldId id="446" r:id="rId30"/>
    <p:sldId id="490" r:id="rId31"/>
    <p:sldId id="452" r:id="rId32"/>
    <p:sldId id="447" r:id="rId33"/>
    <p:sldId id="448" r:id="rId34"/>
    <p:sldId id="470" r:id="rId35"/>
    <p:sldId id="460" r:id="rId36"/>
    <p:sldId id="485" r:id="rId37"/>
    <p:sldId id="486" r:id="rId38"/>
    <p:sldId id="488" r:id="rId39"/>
    <p:sldId id="461" r:id="rId40"/>
    <p:sldId id="462" r:id="rId41"/>
    <p:sldId id="466" r:id="rId42"/>
    <p:sldId id="467" r:id="rId43"/>
    <p:sldId id="468" r:id="rId44"/>
    <p:sldId id="487" r:id="rId45"/>
    <p:sldId id="497" r:id="rId46"/>
    <p:sldId id="500" r:id="rId47"/>
    <p:sldId id="501" r:id="rId48"/>
    <p:sldId id="499" r:id="rId49"/>
    <p:sldId id="491" r:id="rId50"/>
    <p:sldId id="47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3BCC392-C028-7846-9394-326088594AAE}">
          <p14:sldIdLst>
            <p14:sldId id="256"/>
            <p14:sldId id="277"/>
          </p14:sldIdLst>
        </p14:section>
        <p14:section name="Time series" id="{0D3E5955-B439-134C-A3FD-51357BE28D52}">
          <p14:sldIdLst>
            <p14:sldId id="469"/>
            <p14:sldId id="445"/>
            <p14:sldId id="444"/>
            <p14:sldId id="472"/>
            <p14:sldId id="475"/>
            <p14:sldId id="476"/>
            <p14:sldId id="474"/>
            <p14:sldId id="473"/>
            <p14:sldId id="453"/>
            <p14:sldId id="477"/>
            <p14:sldId id="494"/>
            <p14:sldId id="478"/>
            <p14:sldId id="489"/>
            <p14:sldId id="495"/>
            <p14:sldId id="479"/>
            <p14:sldId id="480"/>
            <p14:sldId id="481"/>
            <p14:sldId id="482"/>
            <p14:sldId id="449"/>
            <p14:sldId id="454"/>
            <p14:sldId id="493"/>
            <p14:sldId id="450"/>
            <p14:sldId id="451"/>
            <p14:sldId id="496"/>
            <p14:sldId id="483"/>
            <p14:sldId id="484"/>
            <p14:sldId id="446"/>
            <p14:sldId id="490"/>
            <p14:sldId id="452"/>
            <p14:sldId id="447"/>
            <p14:sldId id="448"/>
          </p14:sldIdLst>
        </p14:section>
        <p14:section name="Stochastic processes" id="{C841F3EB-DFBA-F44A-BA4E-B0D29A5BC445}">
          <p14:sldIdLst>
            <p14:sldId id="470"/>
            <p14:sldId id="460"/>
            <p14:sldId id="485"/>
            <p14:sldId id="486"/>
            <p14:sldId id="488"/>
            <p14:sldId id="461"/>
            <p14:sldId id="462"/>
            <p14:sldId id="466"/>
            <p14:sldId id="467"/>
            <p14:sldId id="468"/>
            <p14:sldId id="487"/>
            <p14:sldId id="497"/>
            <p14:sldId id="500"/>
            <p14:sldId id="501"/>
            <p14:sldId id="499"/>
            <p14:sldId id="491"/>
          </p14:sldIdLst>
        </p14:section>
        <p14:section name="AR1 processes" id="{95DA2634-A23B-954A-8BD5-9A2C17E4BCC0}">
          <p14:sldIdLst>
            <p14:sldId id="471"/>
          </p14:sldIdLst>
        </p14:section>
        <p14:section name="Power spectrum" id="{36433A63-C590-E447-8CFD-C430BF3E10C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30"/>
    <p:restoredTop sz="94437"/>
  </p:normalViewPr>
  <p:slideViewPr>
    <p:cSldViewPr snapToGrid="0">
      <p:cViewPr varScale="1">
        <p:scale>
          <a:sx n="106" d="100"/>
          <a:sy n="106" d="100"/>
        </p:scale>
        <p:origin x="184" y="304"/>
      </p:cViewPr>
      <p:guideLst/>
    </p:cSldViewPr>
  </p:slideViewPr>
  <p:notesTextViewPr>
    <p:cViewPr>
      <p:scale>
        <a:sx n="1" d="1"/>
        <a:sy n="1" d="1"/>
      </p:scale>
      <p:origin x="0" y="0"/>
    </p:cViewPr>
  </p:notesTextViewPr>
  <p:notesViewPr>
    <p:cSldViewPr snapToGrid="0">
      <p:cViewPr varScale="1">
        <p:scale>
          <a:sx n="91" d="100"/>
          <a:sy n="91" d="100"/>
        </p:scale>
        <p:origin x="380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9021FD-58CC-2F4C-B253-ECFF5457A26A}" type="datetimeFigureOut">
              <a:rPr lang="en-US" smtClean="0"/>
              <a:t>11/12/25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457FC-CCC6-2445-89CB-675E32C0B42F}" type="slidenum">
              <a:rPr lang="en-US" smtClean="0"/>
              <a:t>‹#›</a:t>
            </a:fld>
            <a:endParaRPr lang="en-US"/>
          </a:p>
        </p:txBody>
      </p:sp>
    </p:spTree>
    <p:extLst>
      <p:ext uri="{BB962C8B-B14F-4D97-AF65-F5344CB8AC3E}">
        <p14:creationId xmlns:p14="http://schemas.microsoft.com/office/powerpoint/2010/main" val="510780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8C98-BCC8-8287-D00A-EFFD9D6C3600}"/>
              </a:ext>
            </a:extLst>
          </p:cNvPr>
          <p:cNvSpPr>
            <a:spLocks noGrp="1"/>
          </p:cNvSpPr>
          <p:nvPr>
            <p:ph type="ctrTitle"/>
          </p:nvPr>
        </p:nvSpPr>
        <p:spPr>
          <a:xfrm>
            <a:off x="914401" y="914400"/>
            <a:ext cx="10515600" cy="2387600"/>
          </a:xfr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2FB4B349-32C0-3BCF-09F2-6A84BDD6FCFF}"/>
              </a:ext>
            </a:extLst>
          </p:cNvPr>
          <p:cNvSpPr>
            <a:spLocks noGrp="1"/>
          </p:cNvSpPr>
          <p:nvPr>
            <p:ph type="subTitle" idx="1"/>
          </p:nvPr>
        </p:nvSpPr>
        <p:spPr>
          <a:xfrm>
            <a:off x="914400" y="3657600"/>
            <a:ext cx="105156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94B286-DDFE-ADA3-B3E5-BFF4D45E166B}"/>
              </a:ext>
            </a:extLst>
          </p:cNvPr>
          <p:cNvSpPr>
            <a:spLocks noGrp="1"/>
          </p:cNvSpPr>
          <p:nvPr>
            <p:ph type="dt" sz="half" idx="10"/>
          </p:nvPr>
        </p:nvSpPr>
        <p:spPr/>
        <p:txBody>
          <a:bodyPr/>
          <a:lstStyle/>
          <a:p>
            <a:fld id="{17CA49E4-EF0F-DD4F-9523-E1E9E1AA5371}" type="datetimeFigureOut">
              <a:rPr lang="en-US" smtClean="0"/>
              <a:t>11/12/25</a:t>
            </a:fld>
            <a:endParaRPr lang="en-US"/>
          </a:p>
        </p:txBody>
      </p:sp>
      <p:sp>
        <p:nvSpPr>
          <p:cNvPr id="5" name="Footer Placeholder 4">
            <a:extLst>
              <a:ext uri="{FF2B5EF4-FFF2-40B4-BE49-F238E27FC236}">
                <a16:creationId xmlns:a16="http://schemas.microsoft.com/office/drawing/2014/main" id="{9B5FC10C-76F1-EB10-89D0-69ADEB69F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F3FAE7-FEBA-589B-EF33-44FE79C7C333}"/>
              </a:ext>
            </a:extLst>
          </p:cNvPr>
          <p:cNvSpPr>
            <a:spLocks noGrp="1"/>
          </p:cNvSpPr>
          <p:nvPr>
            <p:ph type="sldNum" sz="quarter" idx="12"/>
          </p:nvPr>
        </p:nvSpPr>
        <p:spPr/>
        <p:txBody>
          <a:bodyPr/>
          <a:lstStyle/>
          <a:p>
            <a:fld id="{EDA02442-82E0-014F-95D0-87D437CC6866}" type="slidenum">
              <a:rPr lang="en-US" smtClean="0"/>
              <a:t>‹#›</a:t>
            </a:fld>
            <a:endParaRPr lang="en-US"/>
          </a:p>
        </p:txBody>
      </p:sp>
    </p:spTree>
    <p:extLst>
      <p:ext uri="{BB962C8B-B14F-4D97-AF65-F5344CB8AC3E}">
        <p14:creationId xmlns:p14="http://schemas.microsoft.com/office/powerpoint/2010/main" val="3516622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9A86C-AE68-739F-791B-DEE4A28B0A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84DB6F-59C5-ED84-6D36-B5630B8B22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A054D2-74A9-73BB-0FDD-A4EB72263776}"/>
              </a:ext>
            </a:extLst>
          </p:cNvPr>
          <p:cNvSpPr>
            <a:spLocks noGrp="1"/>
          </p:cNvSpPr>
          <p:nvPr>
            <p:ph type="dt" sz="half" idx="10"/>
          </p:nvPr>
        </p:nvSpPr>
        <p:spPr/>
        <p:txBody>
          <a:bodyPr/>
          <a:lstStyle/>
          <a:p>
            <a:fld id="{17CA49E4-EF0F-DD4F-9523-E1E9E1AA5371}" type="datetimeFigureOut">
              <a:rPr lang="en-US" smtClean="0"/>
              <a:t>11/12/25</a:t>
            </a:fld>
            <a:endParaRPr lang="en-US"/>
          </a:p>
        </p:txBody>
      </p:sp>
      <p:sp>
        <p:nvSpPr>
          <p:cNvPr id="5" name="Footer Placeholder 4">
            <a:extLst>
              <a:ext uri="{FF2B5EF4-FFF2-40B4-BE49-F238E27FC236}">
                <a16:creationId xmlns:a16="http://schemas.microsoft.com/office/drawing/2014/main" id="{36DCDDF5-3467-1E66-EA4A-6F0C803A10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B0D16F-B9D7-36EF-D074-29A011BA61BC}"/>
              </a:ext>
            </a:extLst>
          </p:cNvPr>
          <p:cNvSpPr>
            <a:spLocks noGrp="1"/>
          </p:cNvSpPr>
          <p:nvPr>
            <p:ph type="sldNum" sz="quarter" idx="12"/>
          </p:nvPr>
        </p:nvSpPr>
        <p:spPr/>
        <p:txBody>
          <a:bodyPr/>
          <a:lstStyle/>
          <a:p>
            <a:fld id="{EDA02442-82E0-014F-95D0-87D437CC6866}" type="slidenum">
              <a:rPr lang="en-US" smtClean="0"/>
              <a:t>‹#›</a:t>
            </a:fld>
            <a:endParaRPr lang="en-US"/>
          </a:p>
        </p:txBody>
      </p:sp>
    </p:spTree>
    <p:extLst>
      <p:ext uri="{BB962C8B-B14F-4D97-AF65-F5344CB8AC3E}">
        <p14:creationId xmlns:p14="http://schemas.microsoft.com/office/powerpoint/2010/main" val="482903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4C8CBF-12BC-16D3-3905-0AC9C9223A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6CD947-06E0-9D11-7608-252BA3FC5B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FFB25A-3807-703B-124E-3041B45E4774}"/>
              </a:ext>
            </a:extLst>
          </p:cNvPr>
          <p:cNvSpPr>
            <a:spLocks noGrp="1"/>
          </p:cNvSpPr>
          <p:nvPr>
            <p:ph type="dt" sz="half" idx="10"/>
          </p:nvPr>
        </p:nvSpPr>
        <p:spPr/>
        <p:txBody>
          <a:bodyPr/>
          <a:lstStyle/>
          <a:p>
            <a:fld id="{17CA49E4-EF0F-DD4F-9523-E1E9E1AA5371}" type="datetimeFigureOut">
              <a:rPr lang="en-US" smtClean="0"/>
              <a:t>11/12/25</a:t>
            </a:fld>
            <a:endParaRPr lang="en-US"/>
          </a:p>
        </p:txBody>
      </p:sp>
      <p:sp>
        <p:nvSpPr>
          <p:cNvPr id="5" name="Footer Placeholder 4">
            <a:extLst>
              <a:ext uri="{FF2B5EF4-FFF2-40B4-BE49-F238E27FC236}">
                <a16:creationId xmlns:a16="http://schemas.microsoft.com/office/drawing/2014/main" id="{3C3B5A98-AF17-C7E4-1C9E-345FF9B798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EDF90-F4FF-C097-98BC-1F31E8C38806}"/>
              </a:ext>
            </a:extLst>
          </p:cNvPr>
          <p:cNvSpPr>
            <a:spLocks noGrp="1"/>
          </p:cNvSpPr>
          <p:nvPr>
            <p:ph type="sldNum" sz="quarter" idx="12"/>
          </p:nvPr>
        </p:nvSpPr>
        <p:spPr/>
        <p:txBody>
          <a:bodyPr/>
          <a:lstStyle/>
          <a:p>
            <a:fld id="{EDA02442-82E0-014F-95D0-87D437CC6866}" type="slidenum">
              <a:rPr lang="en-US" smtClean="0"/>
              <a:t>‹#›</a:t>
            </a:fld>
            <a:endParaRPr lang="en-US"/>
          </a:p>
        </p:txBody>
      </p:sp>
    </p:spTree>
    <p:extLst>
      <p:ext uri="{BB962C8B-B14F-4D97-AF65-F5344CB8AC3E}">
        <p14:creationId xmlns:p14="http://schemas.microsoft.com/office/powerpoint/2010/main" val="466045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A20FD-BD32-2C50-4D21-E0095B8B31B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AC93E87-EF6F-C0CD-E894-2B62844F8A21}"/>
              </a:ext>
            </a:extLst>
          </p:cNvPr>
          <p:cNvSpPr>
            <a:spLocks noGrp="1"/>
          </p:cNvSpPr>
          <p:nvPr>
            <p:ph idx="1"/>
          </p:nvPr>
        </p:nvSpPr>
        <p:spPr/>
        <p:txBody>
          <a:bodyPr/>
          <a:lstStyle>
            <a:lvl1pPr>
              <a:lnSpc>
                <a:spcPct val="100000"/>
              </a:lnSpc>
              <a:spcBef>
                <a:spcPts val="0"/>
              </a:spcBef>
              <a:defRPr/>
            </a:lvl1pPr>
            <a:lvl2pPr>
              <a:lnSpc>
                <a:spcPct val="100000"/>
              </a:lnSpc>
              <a:spcBef>
                <a:spcPts val="0"/>
              </a:spcBef>
              <a:defRPr/>
            </a:lvl2pPr>
            <a:lvl3pPr>
              <a:lnSpc>
                <a:spcPct val="100000"/>
              </a:lnSpc>
              <a:spcBef>
                <a:spcPts val="0"/>
              </a:spcBef>
              <a:defRPr/>
            </a:lvl3pPr>
            <a:lvl4pPr>
              <a:lnSpc>
                <a:spcPct val="100000"/>
              </a:lnSpc>
              <a:spcBef>
                <a:spcPts val="0"/>
              </a:spcBef>
              <a:defRPr/>
            </a:lvl4pPr>
            <a:lvl5pPr>
              <a:lnSpc>
                <a:spcPct val="100000"/>
              </a:lnSpc>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47E0573-EA2A-34B9-C57F-60D49BC7DD07}"/>
              </a:ext>
            </a:extLst>
          </p:cNvPr>
          <p:cNvSpPr>
            <a:spLocks noGrp="1"/>
          </p:cNvSpPr>
          <p:nvPr>
            <p:ph type="dt" sz="half" idx="10"/>
          </p:nvPr>
        </p:nvSpPr>
        <p:spPr/>
        <p:txBody>
          <a:bodyPr/>
          <a:lstStyle/>
          <a:p>
            <a:fld id="{17CA49E4-EF0F-DD4F-9523-E1E9E1AA5371}" type="datetimeFigureOut">
              <a:rPr lang="en-US" smtClean="0"/>
              <a:t>11/12/25</a:t>
            </a:fld>
            <a:endParaRPr lang="en-US"/>
          </a:p>
        </p:txBody>
      </p:sp>
      <p:sp>
        <p:nvSpPr>
          <p:cNvPr id="5" name="Footer Placeholder 4">
            <a:extLst>
              <a:ext uri="{FF2B5EF4-FFF2-40B4-BE49-F238E27FC236}">
                <a16:creationId xmlns:a16="http://schemas.microsoft.com/office/drawing/2014/main" id="{A4EB97ED-5D7E-2EC3-44CD-4E387C4D41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C5499F-0BBA-3E33-CE1D-3FEA55B2E229}"/>
              </a:ext>
            </a:extLst>
          </p:cNvPr>
          <p:cNvSpPr>
            <a:spLocks noGrp="1"/>
          </p:cNvSpPr>
          <p:nvPr>
            <p:ph type="sldNum" sz="quarter" idx="12"/>
          </p:nvPr>
        </p:nvSpPr>
        <p:spPr/>
        <p:txBody>
          <a:bodyPr/>
          <a:lstStyle/>
          <a:p>
            <a:fld id="{EDA02442-82E0-014F-95D0-87D437CC6866}" type="slidenum">
              <a:rPr lang="en-US" smtClean="0"/>
              <a:t>‹#›</a:t>
            </a:fld>
            <a:endParaRPr lang="en-US"/>
          </a:p>
        </p:txBody>
      </p:sp>
    </p:spTree>
    <p:extLst>
      <p:ext uri="{BB962C8B-B14F-4D97-AF65-F5344CB8AC3E}">
        <p14:creationId xmlns:p14="http://schemas.microsoft.com/office/powerpoint/2010/main" val="971852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9C92-7B2F-1A42-36D7-B231AA9C01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42A126-3275-3C8E-6A96-2D1D463B6D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9373C5-835E-F2AC-27CE-5C8ACBB64AA1}"/>
              </a:ext>
            </a:extLst>
          </p:cNvPr>
          <p:cNvSpPr>
            <a:spLocks noGrp="1"/>
          </p:cNvSpPr>
          <p:nvPr>
            <p:ph type="dt" sz="half" idx="10"/>
          </p:nvPr>
        </p:nvSpPr>
        <p:spPr/>
        <p:txBody>
          <a:bodyPr/>
          <a:lstStyle/>
          <a:p>
            <a:fld id="{17CA49E4-EF0F-DD4F-9523-E1E9E1AA5371}" type="datetimeFigureOut">
              <a:rPr lang="en-US" smtClean="0"/>
              <a:t>11/12/25</a:t>
            </a:fld>
            <a:endParaRPr lang="en-US"/>
          </a:p>
        </p:txBody>
      </p:sp>
      <p:sp>
        <p:nvSpPr>
          <p:cNvPr id="5" name="Footer Placeholder 4">
            <a:extLst>
              <a:ext uri="{FF2B5EF4-FFF2-40B4-BE49-F238E27FC236}">
                <a16:creationId xmlns:a16="http://schemas.microsoft.com/office/drawing/2014/main" id="{489D3116-F4EB-7341-2DCF-DC275E8F2E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25250D-A20A-A6C1-7AF4-0053436FADC2}"/>
              </a:ext>
            </a:extLst>
          </p:cNvPr>
          <p:cNvSpPr>
            <a:spLocks noGrp="1"/>
          </p:cNvSpPr>
          <p:nvPr>
            <p:ph type="sldNum" sz="quarter" idx="12"/>
          </p:nvPr>
        </p:nvSpPr>
        <p:spPr/>
        <p:txBody>
          <a:bodyPr/>
          <a:lstStyle/>
          <a:p>
            <a:fld id="{EDA02442-82E0-014F-95D0-87D437CC6866}" type="slidenum">
              <a:rPr lang="en-US" smtClean="0"/>
              <a:t>‹#›</a:t>
            </a:fld>
            <a:endParaRPr lang="en-US"/>
          </a:p>
        </p:txBody>
      </p:sp>
    </p:spTree>
    <p:extLst>
      <p:ext uri="{BB962C8B-B14F-4D97-AF65-F5344CB8AC3E}">
        <p14:creationId xmlns:p14="http://schemas.microsoft.com/office/powerpoint/2010/main" val="1678627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A7D40-8BDA-7B43-D518-1FE0A1D5BF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5099C-2CA4-7353-B6CA-13B99D6817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7BC383-A1B3-C8CA-7473-E34E589208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4597A1-2DFF-9CAD-C441-28156141C57C}"/>
              </a:ext>
            </a:extLst>
          </p:cNvPr>
          <p:cNvSpPr>
            <a:spLocks noGrp="1"/>
          </p:cNvSpPr>
          <p:nvPr>
            <p:ph type="dt" sz="half" idx="10"/>
          </p:nvPr>
        </p:nvSpPr>
        <p:spPr/>
        <p:txBody>
          <a:bodyPr/>
          <a:lstStyle/>
          <a:p>
            <a:fld id="{17CA49E4-EF0F-DD4F-9523-E1E9E1AA5371}" type="datetimeFigureOut">
              <a:rPr lang="en-US" smtClean="0"/>
              <a:t>11/12/25</a:t>
            </a:fld>
            <a:endParaRPr lang="en-US"/>
          </a:p>
        </p:txBody>
      </p:sp>
      <p:sp>
        <p:nvSpPr>
          <p:cNvPr id="6" name="Footer Placeholder 5">
            <a:extLst>
              <a:ext uri="{FF2B5EF4-FFF2-40B4-BE49-F238E27FC236}">
                <a16:creationId xmlns:a16="http://schemas.microsoft.com/office/drawing/2014/main" id="{660AB76D-0433-EA66-D24A-A6494969F0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DE3621-C422-652B-17E1-B171C74FA8C2}"/>
              </a:ext>
            </a:extLst>
          </p:cNvPr>
          <p:cNvSpPr>
            <a:spLocks noGrp="1"/>
          </p:cNvSpPr>
          <p:nvPr>
            <p:ph type="sldNum" sz="quarter" idx="12"/>
          </p:nvPr>
        </p:nvSpPr>
        <p:spPr/>
        <p:txBody>
          <a:bodyPr/>
          <a:lstStyle/>
          <a:p>
            <a:fld id="{EDA02442-82E0-014F-95D0-87D437CC6866}" type="slidenum">
              <a:rPr lang="en-US" smtClean="0"/>
              <a:t>‹#›</a:t>
            </a:fld>
            <a:endParaRPr lang="en-US"/>
          </a:p>
        </p:txBody>
      </p:sp>
    </p:spTree>
    <p:extLst>
      <p:ext uri="{BB962C8B-B14F-4D97-AF65-F5344CB8AC3E}">
        <p14:creationId xmlns:p14="http://schemas.microsoft.com/office/powerpoint/2010/main" val="371119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AA691-1596-651D-1DAE-B3174B103F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9AB1A6-64E4-880E-B2AE-233F41410F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F987BA-9CAF-3D0C-81D9-3DB19AAE9C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057254-B135-93F7-872D-1D07E46E2F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E59198-49B7-DCEE-5D25-EB619FBC9D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DE5405-DBAD-CB05-BE54-FAA1B427CBB8}"/>
              </a:ext>
            </a:extLst>
          </p:cNvPr>
          <p:cNvSpPr>
            <a:spLocks noGrp="1"/>
          </p:cNvSpPr>
          <p:nvPr>
            <p:ph type="dt" sz="half" idx="10"/>
          </p:nvPr>
        </p:nvSpPr>
        <p:spPr/>
        <p:txBody>
          <a:bodyPr/>
          <a:lstStyle/>
          <a:p>
            <a:fld id="{17CA49E4-EF0F-DD4F-9523-E1E9E1AA5371}" type="datetimeFigureOut">
              <a:rPr lang="en-US" smtClean="0"/>
              <a:t>11/12/25</a:t>
            </a:fld>
            <a:endParaRPr lang="en-US"/>
          </a:p>
        </p:txBody>
      </p:sp>
      <p:sp>
        <p:nvSpPr>
          <p:cNvPr id="8" name="Footer Placeholder 7">
            <a:extLst>
              <a:ext uri="{FF2B5EF4-FFF2-40B4-BE49-F238E27FC236}">
                <a16:creationId xmlns:a16="http://schemas.microsoft.com/office/drawing/2014/main" id="{5170819D-07C6-20F0-E3D4-BF736B7A8A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663A17-AFAB-9122-6FA1-98444AC64C70}"/>
              </a:ext>
            </a:extLst>
          </p:cNvPr>
          <p:cNvSpPr>
            <a:spLocks noGrp="1"/>
          </p:cNvSpPr>
          <p:nvPr>
            <p:ph type="sldNum" sz="quarter" idx="12"/>
          </p:nvPr>
        </p:nvSpPr>
        <p:spPr/>
        <p:txBody>
          <a:bodyPr/>
          <a:lstStyle/>
          <a:p>
            <a:fld id="{EDA02442-82E0-014F-95D0-87D437CC6866}" type="slidenum">
              <a:rPr lang="en-US" smtClean="0"/>
              <a:t>‹#›</a:t>
            </a:fld>
            <a:endParaRPr lang="en-US"/>
          </a:p>
        </p:txBody>
      </p:sp>
    </p:spTree>
    <p:extLst>
      <p:ext uri="{BB962C8B-B14F-4D97-AF65-F5344CB8AC3E}">
        <p14:creationId xmlns:p14="http://schemas.microsoft.com/office/powerpoint/2010/main" val="74056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734F0-A099-B544-FB17-2DE28B8C62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FA3A7B-3FB5-F01D-2B08-0E90027DD475}"/>
              </a:ext>
            </a:extLst>
          </p:cNvPr>
          <p:cNvSpPr>
            <a:spLocks noGrp="1"/>
          </p:cNvSpPr>
          <p:nvPr>
            <p:ph type="dt" sz="half" idx="10"/>
          </p:nvPr>
        </p:nvSpPr>
        <p:spPr/>
        <p:txBody>
          <a:bodyPr/>
          <a:lstStyle/>
          <a:p>
            <a:fld id="{17CA49E4-EF0F-DD4F-9523-E1E9E1AA5371}" type="datetimeFigureOut">
              <a:rPr lang="en-US" smtClean="0"/>
              <a:t>11/12/25</a:t>
            </a:fld>
            <a:endParaRPr lang="en-US"/>
          </a:p>
        </p:txBody>
      </p:sp>
      <p:sp>
        <p:nvSpPr>
          <p:cNvPr id="4" name="Footer Placeholder 3">
            <a:extLst>
              <a:ext uri="{FF2B5EF4-FFF2-40B4-BE49-F238E27FC236}">
                <a16:creationId xmlns:a16="http://schemas.microsoft.com/office/drawing/2014/main" id="{CEEDE4C1-5109-5D9E-662B-3B05CC02F9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D3CECF-6C26-7811-5430-FB801E847BF1}"/>
              </a:ext>
            </a:extLst>
          </p:cNvPr>
          <p:cNvSpPr>
            <a:spLocks noGrp="1"/>
          </p:cNvSpPr>
          <p:nvPr>
            <p:ph type="sldNum" sz="quarter" idx="12"/>
          </p:nvPr>
        </p:nvSpPr>
        <p:spPr/>
        <p:txBody>
          <a:bodyPr/>
          <a:lstStyle/>
          <a:p>
            <a:fld id="{EDA02442-82E0-014F-95D0-87D437CC6866}" type="slidenum">
              <a:rPr lang="en-US" smtClean="0"/>
              <a:t>‹#›</a:t>
            </a:fld>
            <a:endParaRPr lang="en-US"/>
          </a:p>
        </p:txBody>
      </p:sp>
    </p:spTree>
    <p:extLst>
      <p:ext uri="{BB962C8B-B14F-4D97-AF65-F5344CB8AC3E}">
        <p14:creationId xmlns:p14="http://schemas.microsoft.com/office/powerpoint/2010/main" val="2328068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A2738C-D1B5-6244-D7E0-1C0B7F119C30}"/>
              </a:ext>
            </a:extLst>
          </p:cNvPr>
          <p:cNvSpPr>
            <a:spLocks noGrp="1"/>
          </p:cNvSpPr>
          <p:nvPr>
            <p:ph type="dt" sz="half" idx="10"/>
          </p:nvPr>
        </p:nvSpPr>
        <p:spPr/>
        <p:txBody>
          <a:bodyPr/>
          <a:lstStyle/>
          <a:p>
            <a:fld id="{17CA49E4-EF0F-DD4F-9523-E1E9E1AA5371}" type="datetimeFigureOut">
              <a:rPr lang="en-US" smtClean="0"/>
              <a:t>11/12/25</a:t>
            </a:fld>
            <a:endParaRPr lang="en-US"/>
          </a:p>
        </p:txBody>
      </p:sp>
      <p:sp>
        <p:nvSpPr>
          <p:cNvPr id="3" name="Footer Placeholder 2">
            <a:extLst>
              <a:ext uri="{FF2B5EF4-FFF2-40B4-BE49-F238E27FC236}">
                <a16:creationId xmlns:a16="http://schemas.microsoft.com/office/drawing/2014/main" id="{E4C75AA9-80B4-95E6-DA7C-879922CAA2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477BFF-1F2A-665F-B8A8-0F8EAA4C6EBD}"/>
              </a:ext>
            </a:extLst>
          </p:cNvPr>
          <p:cNvSpPr>
            <a:spLocks noGrp="1"/>
          </p:cNvSpPr>
          <p:nvPr>
            <p:ph type="sldNum" sz="quarter" idx="12"/>
          </p:nvPr>
        </p:nvSpPr>
        <p:spPr/>
        <p:txBody>
          <a:bodyPr/>
          <a:lstStyle/>
          <a:p>
            <a:fld id="{EDA02442-82E0-014F-95D0-87D437CC6866}" type="slidenum">
              <a:rPr lang="en-US" smtClean="0"/>
              <a:t>‹#›</a:t>
            </a:fld>
            <a:endParaRPr lang="en-US"/>
          </a:p>
        </p:txBody>
      </p:sp>
    </p:spTree>
    <p:extLst>
      <p:ext uri="{BB962C8B-B14F-4D97-AF65-F5344CB8AC3E}">
        <p14:creationId xmlns:p14="http://schemas.microsoft.com/office/powerpoint/2010/main" val="4061293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72064-F3F7-E22C-D021-4A1A35B297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8D279A-251E-6492-3919-90FF249BD9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E31470-D5F4-4A5F-8F66-8DB91BBA34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93EF56-52E5-1A53-B9BC-27F095071273}"/>
              </a:ext>
            </a:extLst>
          </p:cNvPr>
          <p:cNvSpPr>
            <a:spLocks noGrp="1"/>
          </p:cNvSpPr>
          <p:nvPr>
            <p:ph type="dt" sz="half" idx="10"/>
          </p:nvPr>
        </p:nvSpPr>
        <p:spPr/>
        <p:txBody>
          <a:bodyPr/>
          <a:lstStyle/>
          <a:p>
            <a:fld id="{17CA49E4-EF0F-DD4F-9523-E1E9E1AA5371}" type="datetimeFigureOut">
              <a:rPr lang="en-US" smtClean="0"/>
              <a:t>11/12/25</a:t>
            </a:fld>
            <a:endParaRPr lang="en-US"/>
          </a:p>
        </p:txBody>
      </p:sp>
      <p:sp>
        <p:nvSpPr>
          <p:cNvPr id="6" name="Footer Placeholder 5">
            <a:extLst>
              <a:ext uri="{FF2B5EF4-FFF2-40B4-BE49-F238E27FC236}">
                <a16:creationId xmlns:a16="http://schemas.microsoft.com/office/drawing/2014/main" id="{F7C05809-F775-522F-86F5-0CC550638D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20FF91-3476-5FFB-E05A-0779F95EF8D9}"/>
              </a:ext>
            </a:extLst>
          </p:cNvPr>
          <p:cNvSpPr>
            <a:spLocks noGrp="1"/>
          </p:cNvSpPr>
          <p:nvPr>
            <p:ph type="sldNum" sz="quarter" idx="12"/>
          </p:nvPr>
        </p:nvSpPr>
        <p:spPr/>
        <p:txBody>
          <a:bodyPr/>
          <a:lstStyle/>
          <a:p>
            <a:fld id="{EDA02442-82E0-014F-95D0-87D437CC6866}" type="slidenum">
              <a:rPr lang="en-US" smtClean="0"/>
              <a:t>‹#›</a:t>
            </a:fld>
            <a:endParaRPr lang="en-US"/>
          </a:p>
        </p:txBody>
      </p:sp>
    </p:spTree>
    <p:extLst>
      <p:ext uri="{BB962C8B-B14F-4D97-AF65-F5344CB8AC3E}">
        <p14:creationId xmlns:p14="http://schemas.microsoft.com/office/powerpoint/2010/main" val="1761522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02294-1AF2-2A1C-7FD6-EAAA8418E6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F4657D-040D-3191-4B97-8AA81AA819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847D77-264C-8897-1742-4CFB2ACC1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D9865E-3AC6-C8BA-7F36-7253B79128F4}"/>
              </a:ext>
            </a:extLst>
          </p:cNvPr>
          <p:cNvSpPr>
            <a:spLocks noGrp="1"/>
          </p:cNvSpPr>
          <p:nvPr>
            <p:ph type="dt" sz="half" idx="10"/>
          </p:nvPr>
        </p:nvSpPr>
        <p:spPr/>
        <p:txBody>
          <a:bodyPr/>
          <a:lstStyle/>
          <a:p>
            <a:fld id="{17CA49E4-EF0F-DD4F-9523-E1E9E1AA5371}" type="datetimeFigureOut">
              <a:rPr lang="en-US" smtClean="0"/>
              <a:t>11/12/25</a:t>
            </a:fld>
            <a:endParaRPr lang="en-US"/>
          </a:p>
        </p:txBody>
      </p:sp>
      <p:sp>
        <p:nvSpPr>
          <p:cNvPr id="6" name="Footer Placeholder 5">
            <a:extLst>
              <a:ext uri="{FF2B5EF4-FFF2-40B4-BE49-F238E27FC236}">
                <a16:creationId xmlns:a16="http://schemas.microsoft.com/office/drawing/2014/main" id="{381AACEE-E2C2-628D-5CD8-9B592C811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FD989B-F258-3D63-A518-1AD957246318}"/>
              </a:ext>
            </a:extLst>
          </p:cNvPr>
          <p:cNvSpPr>
            <a:spLocks noGrp="1"/>
          </p:cNvSpPr>
          <p:nvPr>
            <p:ph type="sldNum" sz="quarter" idx="12"/>
          </p:nvPr>
        </p:nvSpPr>
        <p:spPr/>
        <p:txBody>
          <a:bodyPr/>
          <a:lstStyle/>
          <a:p>
            <a:fld id="{EDA02442-82E0-014F-95D0-87D437CC6866}" type="slidenum">
              <a:rPr lang="en-US" smtClean="0"/>
              <a:t>‹#›</a:t>
            </a:fld>
            <a:endParaRPr lang="en-US"/>
          </a:p>
        </p:txBody>
      </p:sp>
    </p:spTree>
    <p:extLst>
      <p:ext uri="{BB962C8B-B14F-4D97-AF65-F5344CB8AC3E}">
        <p14:creationId xmlns:p14="http://schemas.microsoft.com/office/powerpoint/2010/main" val="368812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D06845-AE49-EC1D-6051-58A6BB01E5C0}"/>
              </a:ext>
            </a:extLst>
          </p:cNvPr>
          <p:cNvSpPr>
            <a:spLocks noGrp="1"/>
          </p:cNvSpPr>
          <p:nvPr>
            <p:ph type="title"/>
          </p:nvPr>
        </p:nvSpPr>
        <p:spPr>
          <a:xfrm>
            <a:off x="914400" y="914399"/>
            <a:ext cx="10515600" cy="1371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EBECCF3-DBDA-1286-8A6E-928F8EB71673}"/>
              </a:ext>
            </a:extLst>
          </p:cNvPr>
          <p:cNvSpPr>
            <a:spLocks noGrp="1"/>
          </p:cNvSpPr>
          <p:nvPr>
            <p:ph type="body" idx="1"/>
          </p:nvPr>
        </p:nvSpPr>
        <p:spPr>
          <a:xfrm>
            <a:off x="914400" y="2743200"/>
            <a:ext cx="10515600" cy="3200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44872C5-F1D7-2993-B1F6-EC0C4D1344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A49E4-EF0F-DD4F-9523-E1E9E1AA5371}" type="datetimeFigureOut">
              <a:rPr lang="en-US" smtClean="0"/>
              <a:t>11/12/25</a:t>
            </a:fld>
            <a:endParaRPr lang="en-US"/>
          </a:p>
        </p:txBody>
      </p:sp>
      <p:sp>
        <p:nvSpPr>
          <p:cNvPr id="5" name="Footer Placeholder 4">
            <a:extLst>
              <a:ext uri="{FF2B5EF4-FFF2-40B4-BE49-F238E27FC236}">
                <a16:creationId xmlns:a16="http://schemas.microsoft.com/office/drawing/2014/main" id="{614F45E7-D9A3-4E75-7003-2DB35744A8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45CB96-A590-0633-E10C-45D6121216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A02442-82E0-014F-95D0-87D437CC6866}" type="slidenum">
              <a:rPr lang="en-US" smtClean="0"/>
              <a:t>‹#›</a:t>
            </a:fld>
            <a:endParaRPr lang="en-US"/>
          </a:p>
        </p:txBody>
      </p:sp>
    </p:spTree>
    <p:extLst>
      <p:ext uri="{BB962C8B-B14F-4D97-AF65-F5344CB8AC3E}">
        <p14:creationId xmlns:p14="http://schemas.microsoft.com/office/powerpoint/2010/main" val="2943080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00000"/>
        </a:lnSpc>
        <a:spcBef>
          <a:spcPct val="0"/>
        </a:spcBef>
        <a:buNone/>
        <a:defRPr sz="4400" kern="1200">
          <a:solidFill>
            <a:schemeClr val="tx1">
              <a:lumMod val="65000"/>
              <a:lumOff val="35000"/>
            </a:schemeClr>
          </a:solidFill>
          <a:latin typeface="Helvetica" pitchFamily="2" charset="0"/>
          <a:ea typeface="+mj-ea"/>
          <a:cs typeface="+mj-cs"/>
        </a:defRPr>
      </a:lvl1pPr>
    </p:titleStyle>
    <p:bodyStyle>
      <a:lvl1pPr marL="228600" indent="-228600" algn="l" defTabSz="914400" rtl="0" eaLnBrk="1" latinLnBrk="0" hangingPunct="1">
        <a:lnSpc>
          <a:spcPct val="100000"/>
        </a:lnSpc>
        <a:spcBef>
          <a:spcPts val="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doi.org/10.1038/nclimate1562"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doi.org/10.1038/nclimate1562"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bom.gov.au/climate/enso/history/ln-2010-12/three-phases-of-ENSO.s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images.app.goo.gl/5avnsSEubijorybW8" TargetMode="External"/><Relationship Id="rId2" Type="http://schemas.openxmlformats.org/officeDocument/2006/relationships/image" Target="../media/image4.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940F3-0DC9-900C-50AA-FA4445BD2E9B}"/>
              </a:ext>
            </a:extLst>
          </p:cNvPr>
          <p:cNvSpPr>
            <a:spLocks noGrp="1"/>
          </p:cNvSpPr>
          <p:nvPr>
            <p:ph type="ctrTitle"/>
          </p:nvPr>
        </p:nvSpPr>
        <p:spPr>
          <a:xfrm>
            <a:off x="574431" y="1122363"/>
            <a:ext cx="10093569" cy="2387600"/>
          </a:xfrm>
        </p:spPr>
        <p:txBody>
          <a:bodyPr>
            <a:normAutofit/>
          </a:bodyPr>
          <a:lstStyle/>
          <a:p>
            <a:r>
              <a:rPr lang="en-US" dirty="0">
                <a:solidFill>
                  <a:schemeClr val="bg1"/>
                </a:solidFill>
              </a:rPr>
              <a:t>Time series analysis</a:t>
            </a:r>
          </a:p>
        </p:txBody>
      </p:sp>
      <p:sp>
        <p:nvSpPr>
          <p:cNvPr id="3" name="Subtitle 2">
            <a:extLst>
              <a:ext uri="{FF2B5EF4-FFF2-40B4-BE49-F238E27FC236}">
                <a16:creationId xmlns:a16="http://schemas.microsoft.com/office/drawing/2014/main" id="{8E558D28-989B-EC1A-CF4A-6C1027E39AC1}"/>
              </a:ext>
            </a:extLst>
          </p:cNvPr>
          <p:cNvSpPr>
            <a:spLocks noGrp="1"/>
          </p:cNvSpPr>
          <p:nvPr>
            <p:ph type="subTitle" idx="1"/>
          </p:nvPr>
        </p:nvSpPr>
        <p:spPr>
          <a:xfrm>
            <a:off x="574431" y="4079875"/>
            <a:ext cx="10515600" cy="1655762"/>
          </a:xfrm>
        </p:spPr>
        <p:txBody>
          <a:bodyPr/>
          <a:lstStyle/>
          <a:p>
            <a:r>
              <a:rPr lang="en-US" dirty="0">
                <a:solidFill>
                  <a:schemeClr val="bg1">
                    <a:lumMod val="50000"/>
                  </a:schemeClr>
                </a:solidFill>
              </a:rPr>
              <a:t>Unit 07 lecture</a:t>
            </a:r>
          </a:p>
          <a:p>
            <a:r>
              <a:rPr lang="en-US" dirty="0">
                <a:solidFill>
                  <a:schemeClr val="bg1">
                    <a:lumMod val="50000"/>
                  </a:schemeClr>
                </a:solidFill>
              </a:rPr>
              <a:t>Fall 2025 EAS 42000 / A4200</a:t>
            </a:r>
          </a:p>
          <a:p>
            <a:r>
              <a:rPr lang="en-US" dirty="0">
                <a:solidFill>
                  <a:schemeClr val="bg1">
                    <a:lumMod val="50000"/>
                  </a:schemeClr>
                </a:solidFill>
              </a:rPr>
              <a:t>Nov 10 2025</a:t>
            </a:r>
          </a:p>
          <a:p>
            <a:r>
              <a:rPr lang="en-US" dirty="0">
                <a:solidFill>
                  <a:schemeClr val="bg1">
                    <a:lumMod val="50000"/>
                  </a:schemeClr>
                </a:solidFill>
              </a:rPr>
              <a:t>Prof. </a:t>
            </a:r>
            <a:r>
              <a:rPr lang="en-US">
                <a:solidFill>
                  <a:schemeClr val="bg1">
                    <a:lumMod val="50000"/>
                  </a:schemeClr>
                </a:solidFill>
              </a:rPr>
              <a:t>Spencer Hill</a:t>
            </a:r>
            <a:endParaRPr lang="en-US" dirty="0">
              <a:solidFill>
                <a:schemeClr val="bg1">
                  <a:lumMod val="50000"/>
                </a:schemeClr>
              </a:solidFill>
            </a:endParaRPr>
          </a:p>
        </p:txBody>
      </p:sp>
    </p:spTree>
    <p:extLst>
      <p:ext uri="{BB962C8B-B14F-4D97-AF65-F5344CB8AC3E}">
        <p14:creationId xmlns:p14="http://schemas.microsoft.com/office/powerpoint/2010/main" val="2050857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a:bodyPr>
          <a:lstStyle/>
          <a:p>
            <a:pPr marL="0" indent="0">
              <a:buNone/>
            </a:pPr>
            <a:endParaRPr lang="en-US" dirty="0"/>
          </a:p>
        </p:txBody>
      </p:sp>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Here’s the monthly NINO3.4 index from 1988 to 2002</a:t>
            </a:r>
          </a:p>
        </p:txBody>
      </p:sp>
      <p:pic>
        <p:nvPicPr>
          <p:cNvPr id="4" name="Picture 3">
            <a:extLst>
              <a:ext uri="{FF2B5EF4-FFF2-40B4-BE49-F238E27FC236}">
                <a16:creationId xmlns:a16="http://schemas.microsoft.com/office/drawing/2014/main" id="{FF109A80-4EE0-0452-CB0C-99A207964A4A}"/>
              </a:ext>
            </a:extLst>
          </p:cNvPr>
          <p:cNvPicPr>
            <a:picLocks noChangeAspect="1"/>
          </p:cNvPicPr>
          <p:nvPr/>
        </p:nvPicPr>
        <p:blipFill>
          <a:blip r:embed="rId2"/>
          <a:stretch>
            <a:fillRect/>
          </a:stretch>
        </p:blipFill>
        <p:spPr>
          <a:xfrm>
            <a:off x="1805065" y="2293652"/>
            <a:ext cx="8581869" cy="4182098"/>
          </a:xfrm>
          <a:prstGeom prst="rect">
            <a:avLst/>
          </a:prstGeom>
        </p:spPr>
      </p:pic>
      <p:sp>
        <p:nvSpPr>
          <p:cNvPr id="2" name="TextBox 1">
            <a:extLst>
              <a:ext uri="{FF2B5EF4-FFF2-40B4-BE49-F238E27FC236}">
                <a16:creationId xmlns:a16="http://schemas.microsoft.com/office/drawing/2014/main" id="{091C9C8F-2E3A-8EF6-AFF8-748B3D62B4EF}"/>
              </a:ext>
            </a:extLst>
          </p:cNvPr>
          <p:cNvSpPr txBox="1"/>
          <p:nvPr/>
        </p:nvSpPr>
        <p:spPr>
          <a:xfrm>
            <a:off x="0" y="6596390"/>
            <a:ext cx="5692584" cy="523220"/>
          </a:xfrm>
          <a:prstGeom prst="rect">
            <a:avLst/>
          </a:prstGeom>
          <a:noFill/>
        </p:spPr>
        <p:txBody>
          <a:bodyPr wrap="none" rtlCol="0">
            <a:spAutoFit/>
          </a:bodyPr>
          <a:lstStyle/>
          <a:p>
            <a:r>
              <a:rPr lang="en-US" sz="1400" dirty="0"/>
              <a:t>This and subsequent figure snapshots taken from </a:t>
            </a:r>
            <a:r>
              <a:rPr lang="en-US" sz="1400" i="1" dirty="0" err="1"/>
              <a:t>Delsole</a:t>
            </a:r>
            <a:r>
              <a:rPr lang="en-US" sz="1400" i="1" dirty="0"/>
              <a:t> and </a:t>
            </a:r>
            <a:r>
              <a:rPr lang="en-US" sz="1400" i="1" dirty="0" err="1"/>
              <a:t>Tippett</a:t>
            </a:r>
            <a:endParaRPr lang="en-US" sz="1400" dirty="0"/>
          </a:p>
          <a:p>
            <a:endParaRPr lang="en-US" sz="1400" dirty="0"/>
          </a:p>
        </p:txBody>
      </p:sp>
    </p:spTree>
    <p:extLst>
      <p:ext uri="{BB962C8B-B14F-4D97-AF65-F5344CB8AC3E}">
        <p14:creationId xmlns:p14="http://schemas.microsoft.com/office/powerpoint/2010/main" val="2045475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Example deterministic parts: diurnal cycle, seasonal cycle, tides </a:t>
                </a:r>
                <a:endParaRPr lang="en-US" i="1" dirty="0"/>
              </a:p>
              <a:p>
                <a:pPr marL="0" indent="0">
                  <a:buNone/>
                </a:pPr>
                <a:r>
                  <a:rPr lang="en-US" dirty="0">
                    <a:solidFill>
                      <a:schemeClr val="bg1">
                        <a:lumMod val="50000"/>
                      </a:schemeClr>
                    </a:solidFill>
                  </a:rPr>
                  <a:t>What’s the deterministic part for </a:t>
                </a:r>
                <a:r>
                  <a:rPr lang="en-US" i="1" dirty="0">
                    <a:solidFill>
                      <a:schemeClr val="bg1">
                        <a:lumMod val="50000"/>
                      </a:schemeClr>
                    </a:solidFill>
                  </a:rPr>
                  <a:t>your</a:t>
                </a:r>
                <a:r>
                  <a:rPr lang="en-US" dirty="0">
                    <a:solidFill>
                      <a:schemeClr val="bg1">
                        <a:lumMod val="50000"/>
                      </a:schemeClr>
                    </a:solidFill>
                  </a:rPr>
                  <a:t> timeseries of interest?  Depends on the physical mechanisms governing the system!</a:t>
                </a:r>
              </a:p>
              <a:p>
                <a:pPr marL="0" indent="0">
                  <a:buNone/>
                </a:pPr>
                <a:endParaRPr lang="en-US" dirty="0">
                  <a:solidFill>
                    <a:schemeClr val="bg1">
                      <a:lumMod val="50000"/>
                    </a:schemeClr>
                  </a:solidFill>
                </a:endParaRPr>
              </a:p>
              <a:p>
                <a:pPr marL="0" indent="0">
                  <a:buNone/>
                </a:pPr>
                <a:r>
                  <a:rPr lang="en-US" dirty="0">
                    <a:solidFill>
                      <a:schemeClr val="tx1"/>
                    </a:solidFill>
                  </a:rPr>
                  <a:t>Generally, from data we can only estimate this: </a:t>
                </a:r>
                <a14:m>
                  <m:oMath xmlns:m="http://schemas.openxmlformats.org/officeDocument/2006/math">
                    <m:sSub>
                      <m:sSubPr>
                        <m:ctrlPr>
                          <a:rPr lang="en-US" i="1" smtClean="0">
                            <a:solidFill>
                              <a:schemeClr val="tx1"/>
                            </a:solidFill>
                            <a:latin typeface="Cambria Math" panose="02040503050406030204" pitchFamily="18" charset="0"/>
                          </a:rPr>
                        </m:ctrlPr>
                      </m:sSubPr>
                      <m:e>
                        <m:acc>
                          <m:accPr>
                            <m:chr m:val="̂"/>
                            <m:ctrlPr>
                              <a:rPr lang="en-US" i="1" smtClean="0">
                                <a:solidFill>
                                  <a:schemeClr val="tx1"/>
                                </a:solidFill>
                                <a:latin typeface="Cambria Math" panose="02040503050406030204" pitchFamily="18" charset="0"/>
                              </a:rPr>
                            </m:ctrlPr>
                          </m:accPr>
                          <m:e>
                            <m:r>
                              <a:rPr lang="en-US" i="1" smtClean="0">
                                <a:solidFill>
                                  <a:schemeClr val="tx1"/>
                                </a:solidFill>
                                <a:latin typeface="Cambria Math" panose="02040503050406030204" pitchFamily="18" charset="0"/>
                                <a:ea typeface="Cambria Math" panose="02040503050406030204" pitchFamily="18" charset="0"/>
                              </a:rPr>
                              <m:t>𝜇</m:t>
                            </m:r>
                          </m:e>
                        </m:acc>
                      </m:e>
                      <m:sub>
                        <m:r>
                          <a:rPr lang="en-US" b="0" i="1" smtClean="0">
                            <a:solidFill>
                              <a:schemeClr val="tx1"/>
                            </a:solidFill>
                            <a:latin typeface="Cambria Math" panose="02040503050406030204" pitchFamily="18" charset="0"/>
                          </a:rPr>
                          <m:t>𝑡</m:t>
                        </m:r>
                      </m:sub>
                    </m:sSub>
                  </m:oMath>
                </a14:m>
                <a:r>
                  <a:rPr lang="en-US" dirty="0">
                    <a:solidFill>
                      <a:schemeClr val="tx1"/>
                    </a:solidFill>
                  </a:rPr>
                  <a:t> (note the hat)</a:t>
                </a:r>
              </a:p>
            </p:txBody>
          </p:sp>
        </mc:Choice>
        <mc:Fallback xmlns="">
          <p:sp>
            <p:nvSpPr>
              <p:cNvPr id="3" name="Content Placeholder 2">
                <a:extLst>
                  <a:ext uri="{FF2B5EF4-FFF2-40B4-BE49-F238E27FC236}">
                    <a16:creationId xmlns:a16="http://schemas.microsoft.com/office/drawing/2014/main" id="{01477339-1793-56C7-66B4-F15D9A0C553C}"/>
                  </a:ext>
                </a:extLst>
              </p:cNvPr>
              <p:cNvSpPr>
                <a:spLocks noGrp="1" noRot="1" noChangeAspect="1" noMove="1" noResize="1" noEditPoints="1" noAdjustHandles="1" noChangeArrowheads="1" noChangeShapeType="1" noTextEdit="1"/>
              </p:cNvSpPr>
              <p:nvPr>
                <p:ph idx="1"/>
              </p:nvPr>
            </p:nvSpPr>
            <p:spPr>
              <a:xfrm>
                <a:off x="914399" y="2743199"/>
                <a:ext cx="10515599" cy="3732551"/>
              </a:xfrm>
              <a:blipFill>
                <a:blip r:embed="rId2"/>
                <a:stretch>
                  <a:fillRect l="-13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Often, we split timeseries (</a:t>
                </a:r>
                <a14:m>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𝑋</m:t>
                        </m:r>
                      </m:e>
                      <m:sub>
                        <m:r>
                          <a:rPr lang="en-US" sz="4000" b="0" i="1" smtClean="0">
                            <a:latin typeface="Cambria Math" panose="02040503050406030204" pitchFamily="18" charset="0"/>
                          </a:rPr>
                          <m:t>𝑡</m:t>
                        </m:r>
                      </m:sub>
                    </m:sSub>
                  </m:oMath>
                </a14:m>
                <a:r>
                  <a:rPr lang="en-US" sz="4000" dirty="0"/>
                  <a:t>) into </a:t>
                </a:r>
                <a:br>
                  <a:rPr lang="en-US" sz="4000" dirty="0"/>
                </a:br>
                <a:r>
                  <a:rPr lang="en-US" sz="4000" b="1" dirty="0"/>
                  <a:t>deterministic </a:t>
                </a:r>
                <a:r>
                  <a:rPr lang="en-US" sz="4000" dirty="0"/>
                  <a:t>(</a:t>
                </a:r>
                <a14:m>
                  <m:oMath xmlns:m="http://schemas.openxmlformats.org/officeDocument/2006/math">
                    <m:sSub>
                      <m:sSubPr>
                        <m:ctrlPr>
                          <a:rPr lang="en-US" sz="4000" i="1" smtClean="0">
                            <a:latin typeface="Cambria Math" panose="02040503050406030204" pitchFamily="18" charset="0"/>
                          </a:rPr>
                        </m:ctrlPr>
                      </m:sSubPr>
                      <m:e>
                        <m:r>
                          <a:rPr lang="en-US" sz="4000" i="1" smtClean="0">
                            <a:latin typeface="Cambria Math" panose="02040503050406030204" pitchFamily="18" charset="0"/>
                            <a:ea typeface="Cambria Math" panose="02040503050406030204" pitchFamily="18" charset="0"/>
                          </a:rPr>
                          <m:t>𝜇</m:t>
                        </m:r>
                      </m:e>
                      <m:sub>
                        <m:r>
                          <a:rPr lang="en-US" sz="4000" b="0" i="1" smtClean="0">
                            <a:latin typeface="Cambria Math" panose="02040503050406030204" pitchFamily="18" charset="0"/>
                          </a:rPr>
                          <m:t>𝑡</m:t>
                        </m:r>
                      </m:sub>
                    </m:sSub>
                  </m:oMath>
                </a14:m>
                <a:r>
                  <a:rPr lang="en-US" sz="4000" dirty="0"/>
                  <a:t>) and </a:t>
                </a:r>
                <a:r>
                  <a:rPr lang="en-US" sz="4000" b="1" dirty="0"/>
                  <a:t>random </a:t>
                </a:r>
                <a:r>
                  <a:rPr lang="en-US" sz="4000" dirty="0"/>
                  <a:t>(</a:t>
                </a:r>
                <a14:m>
                  <m:oMath xmlns:m="http://schemas.openxmlformats.org/officeDocument/2006/math">
                    <m:sSub>
                      <m:sSubPr>
                        <m:ctrlPr>
                          <a:rPr lang="en-US" sz="4000" i="1" smtClean="0">
                            <a:latin typeface="Cambria Math" panose="02040503050406030204" pitchFamily="18" charset="0"/>
                          </a:rPr>
                        </m:ctrlPr>
                      </m:sSubPr>
                      <m:e>
                        <m:r>
                          <a:rPr lang="en-US" sz="4000" i="1" smtClean="0">
                            <a:latin typeface="Cambria Math" panose="02040503050406030204" pitchFamily="18" charset="0"/>
                            <a:ea typeface="Cambria Math" panose="02040503050406030204" pitchFamily="18" charset="0"/>
                          </a:rPr>
                          <m:t>𝜖</m:t>
                        </m:r>
                      </m:e>
                      <m:sub>
                        <m:r>
                          <a:rPr lang="en-US" sz="4000" b="0" i="1" smtClean="0">
                            <a:latin typeface="Cambria Math" panose="02040503050406030204" pitchFamily="18" charset="0"/>
                          </a:rPr>
                          <m:t>𝑡</m:t>
                        </m:r>
                      </m:sub>
                    </m:sSub>
                  </m:oMath>
                </a14:m>
                <a:r>
                  <a:rPr lang="en-US" sz="4000" dirty="0"/>
                  <a:t>) parts</a:t>
                </a:r>
              </a:p>
            </p:txBody>
          </p:sp>
        </mc:Choice>
        <mc:Fallback xmlns="">
          <p:sp>
            <p:nvSpPr>
              <p:cNvPr id="5" name="Title 4">
                <a:extLst>
                  <a:ext uri="{FF2B5EF4-FFF2-40B4-BE49-F238E27FC236}">
                    <a16:creationId xmlns:a16="http://schemas.microsoft.com/office/drawing/2014/main" id="{ED3ADB65-FC44-34C6-EAEA-85EF3A4D0542}"/>
                  </a:ext>
                </a:extLst>
              </p:cNvPr>
              <p:cNvSpPr>
                <a:spLocks noGrp="1" noRot="1" noChangeAspect="1" noMove="1" noResize="1" noEditPoints="1" noAdjustHandles="1" noChangeArrowheads="1" noChangeShapeType="1" noTextEdit="1"/>
              </p:cNvSpPr>
              <p:nvPr>
                <p:ph type="title"/>
              </p:nvPr>
            </p:nvSpPr>
            <p:spPr>
              <a:blipFill>
                <a:blip r:embed="rId3"/>
                <a:stretch>
                  <a:fillRect l="-2051" t="-6481" b="-17593"/>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2887388-F471-E0C8-36F4-DEA2F9364981}"/>
              </a:ext>
            </a:extLst>
          </p:cNvPr>
          <p:cNvPicPr>
            <a:picLocks noChangeAspect="1"/>
          </p:cNvPicPr>
          <p:nvPr/>
        </p:nvPicPr>
        <p:blipFill>
          <a:blip r:embed="rId4"/>
          <a:stretch>
            <a:fillRect/>
          </a:stretch>
        </p:blipFill>
        <p:spPr>
          <a:xfrm>
            <a:off x="4876800" y="3219450"/>
            <a:ext cx="2438400" cy="419100"/>
          </a:xfrm>
          <a:prstGeom prst="rect">
            <a:avLst/>
          </a:prstGeom>
        </p:spPr>
      </p:pic>
    </p:spTree>
    <p:extLst>
      <p:ext uri="{BB962C8B-B14F-4D97-AF65-F5344CB8AC3E}">
        <p14:creationId xmlns:p14="http://schemas.microsoft.com/office/powerpoint/2010/main" val="418547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For NINO3.4, we’ll take the deterministic component to be the sum of once-annual and twice-annual cycles</a:t>
            </a:r>
          </a:p>
          <a:p>
            <a:pPr marL="0" indent="0">
              <a:buNone/>
            </a:pPr>
            <a:r>
              <a:rPr lang="en-US" dirty="0">
                <a:solidFill>
                  <a:schemeClr val="bg1">
                    <a:lumMod val="50000"/>
                  </a:schemeClr>
                </a:solidFill>
              </a:rPr>
              <a:t>Details of how this is done aren’t important</a:t>
            </a:r>
          </a:p>
        </p:txBody>
      </p:sp>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Often, we split timeseries (</a:t>
                </a:r>
                <a14:m>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𝑋</m:t>
                        </m:r>
                      </m:e>
                      <m:sub>
                        <m:r>
                          <a:rPr lang="en-US" sz="4000" b="0" i="1" smtClean="0">
                            <a:latin typeface="Cambria Math" panose="02040503050406030204" pitchFamily="18" charset="0"/>
                          </a:rPr>
                          <m:t>𝑡</m:t>
                        </m:r>
                      </m:sub>
                    </m:sSub>
                  </m:oMath>
                </a14:m>
                <a:r>
                  <a:rPr lang="en-US" sz="4000" dirty="0"/>
                  <a:t>) into </a:t>
                </a:r>
                <a:br>
                  <a:rPr lang="en-US" sz="4000" dirty="0"/>
                </a:br>
                <a:r>
                  <a:rPr lang="en-US" sz="4000" b="1" dirty="0"/>
                  <a:t>deterministic </a:t>
                </a:r>
                <a:r>
                  <a:rPr lang="en-US" sz="4000" dirty="0"/>
                  <a:t>(</a:t>
                </a:r>
                <a14:m>
                  <m:oMath xmlns:m="http://schemas.openxmlformats.org/officeDocument/2006/math">
                    <m:sSub>
                      <m:sSubPr>
                        <m:ctrlPr>
                          <a:rPr lang="en-US" sz="4000" i="1" smtClean="0">
                            <a:latin typeface="Cambria Math" panose="02040503050406030204" pitchFamily="18" charset="0"/>
                          </a:rPr>
                        </m:ctrlPr>
                      </m:sSubPr>
                      <m:e>
                        <m:r>
                          <a:rPr lang="en-US" sz="4000" i="1" smtClean="0">
                            <a:latin typeface="Cambria Math" panose="02040503050406030204" pitchFamily="18" charset="0"/>
                            <a:ea typeface="Cambria Math" panose="02040503050406030204" pitchFamily="18" charset="0"/>
                          </a:rPr>
                          <m:t>𝜇</m:t>
                        </m:r>
                      </m:e>
                      <m:sub>
                        <m:r>
                          <a:rPr lang="en-US" sz="4000" b="0" i="1" smtClean="0">
                            <a:latin typeface="Cambria Math" panose="02040503050406030204" pitchFamily="18" charset="0"/>
                          </a:rPr>
                          <m:t>𝑡</m:t>
                        </m:r>
                      </m:sub>
                    </m:sSub>
                  </m:oMath>
                </a14:m>
                <a:r>
                  <a:rPr lang="en-US" sz="4000" dirty="0"/>
                  <a:t>) and </a:t>
                </a:r>
                <a:r>
                  <a:rPr lang="en-US" sz="4000" b="1" dirty="0"/>
                  <a:t>random </a:t>
                </a:r>
                <a:r>
                  <a:rPr lang="en-US" sz="4000" dirty="0"/>
                  <a:t>(</a:t>
                </a:r>
                <a14:m>
                  <m:oMath xmlns:m="http://schemas.openxmlformats.org/officeDocument/2006/math">
                    <m:sSub>
                      <m:sSubPr>
                        <m:ctrlPr>
                          <a:rPr lang="en-US" sz="4000" i="1" smtClean="0">
                            <a:latin typeface="Cambria Math" panose="02040503050406030204" pitchFamily="18" charset="0"/>
                          </a:rPr>
                        </m:ctrlPr>
                      </m:sSubPr>
                      <m:e>
                        <m:r>
                          <a:rPr lang="en-US" sz="4000" i="1" smtClean="0">
                            <a:latin typeface="Cambria Math" panose="02040503050406030204" pitchFamily="18" charset="0"/>
                            <a:ea typeface="Cambria Math" panose="02040503050406030204" pitchFamily="18" charset="0"/>
                          </a:rPr>
                          <m:t>𝜖</m:t>
                        </m:r>
                      </m:e>
                      <m:sub>
                        <m:r>
                          <a:rPr lang="en-US" sz="4000" b="0" i="1" smtClean="0">
                            <a:latin typeface="Cambria Math" panose="02040503050406030204" pitchFamily="18" charset="0"/>
                          </a:rPr>
                          <m:t>𝑡</m:t>
                        </m:r>
                      </m:sub>
                    </m:sSub>
                  </m:oMath>
                </a14:m>
                <a:r>
                  <a:rPr lang="en-US" sz="4000" dirty="0"/>
                  <a:t>) parts</a:t>
                </a:r>
              </a:p>
            </p:txBody>
          </p:sp>
        </mc:Choice>
        <mc:Fallback xmlns="">
          <p:sp>
            <p:nvSpPr>
              <p:cNvPr id="5" name="Title 4">
                <a:extLst>
                  <a:ext uri="{FF2B5EF4-FFF2-40B4-BE49-F238E27FC236}">
                    <a16:creationId xmlns:a16="http://schemas.microsoft.com/office/drawing/2014/main" id="{ED3ADB65-FC44-34C6-EAEA-85EF3A4D0542}"/>
                  </a:ext>
                </a:extLst>
              </p:cNvPr>
              <p:cNvSpPr>
                <a:spLocks noGrp="1" noRot="1" noChangeAspect="1" noMove="1" noResize="1" noEditPoints="1" noAdjustHandles="1" noChangeArrowheads="1" noChangeShapeType="1" noTextEdit="1"/>
              </p:cNvSpPr>
              <p:nvPr>
                <p:ph type="title"/>
              </p:nvPr>
            </p:nvSpPr>
            <p:spPr>
              <a:blipFill>
                <a:blip r:embed="rId2"/>
                <a:stretch>
                  <a:fillRect l="-2051" t="-6481" b="-17593"/>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2887388-F471-E0C8-36F4-DEA2F9364981}"/>
              </a:ext>
            </a:extLst>
          </p:cNvPr>
          <p:cNvPicPr>
            <a:picLocks noChangeAspect="1"/>
          </p:cNvPicPr>
          <p:nvPr/>
        </p:nvPicPr>
        <p:blipFill>
          <a:blip r:embed="rId3"/>
          <a:stretch>
            <a:fillRect/>
          </a:stretch>
        </p:blipFill>
        <p:spPr>
          <a:xfrm>
            <a:off x="4876800" y="3219450"/>
            <a:ext cx="2438400" cy="419100"/>
          </a:xfrm>
          <a:prstGeom prst="rect">
            <a:avLst/>
          </a:prstGeom>
        </p:spPr>
      </p:pic>
    </p:spTree>
    <p:extLst>
      <p:ext uri="{BB962C8B-B14F-4D97-AF65-F5344CB8AC3E}">
        <p14:creationId xmlns:p14="http://schemas.microsoft.com/office/powerpoint/2010/main" val="1645332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 </a:t>
                </a:r>
                <a:r>
                  <a:rPr lang="en-US" dirty="0">
                    <a:solidFill>
                      <a:schemeClr val="tx1"/>
                    </a:solidFill>
                  </a:rPr>
                  <a:t>deterministic part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ea typeface="Cambria Math" panose="02040503050406030204" pitchFamily="18" charset="0"/>
                          </a:rPr>
                          <m:t>𝜇</m:t>
                        </m:r>
                      </m:e>
                      <m:sub>
                        <m:r>
                          <a:rPr lang="en-US" sz="2800" b="0" i="1" smtClean="0">
                            <a:solidFill>
                              <a:schemeClr val="tx1"/>
                            </a:solidFill>
                            <a:latin typeface="Cambria Math" panose="02040503050406030204" pitchFamily="18" charset="0"/>
                          </a:rPr>
                          <m:t>𝑡</m:t>
                        </m:r>
                      </m:sub>
                    </m:sSub>
                  </m:oMath>
                </a14:m>
                <a:r>
                  <a:rPr lang="en-US" dirty="0">
                    <a:solidFill>
                      <a:schemeClr val="tx1"/>
                    </a:solidFill>
                  </a:rPr>
                  <a:t> can vary with time</a:t>
                </a:r>
                <a:endParaRPr lang="en-US" dirty="0">
                  <a:solidFill>
                    <a:schemeClr val="bg1">
                      <a:lumMod val="50000"/>
                    </a:schemeClr>
                  </a:solidFill>
                </a:endParaRPr>
              </a:p>
              <a:p>
                <a:pPr marL="0" indent="0">
                  <a:buNone/>
                </a:pPr>
                <a:r>
                  <a:rPr lang="en-US" dirty="0">
                    <a:solidFill>
                      <a:schemeClr val="bg1">
                        <a:lumMod val="50000"/>
                      </a:schemeClr>
                    </a:solidFill>
                  </a:rPr>
                  <a:t>Unlike the mean for non-stochastic processes we, </a:t>
                </a:r>
                <a14:m>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𝜇</m:t>
                        </m:r>
                      </m:e>
                      <m:sub/>
                    </m:sSub>
                  </m:oMath>
                </a14:m>
                <a:endParaRPr lang="en-US" dirty="0">
                  <a:solidFill>
                    <a:schemeClr val="bg1">
                      <a:lumMod val="50000"/>
                    </a:schemeClr>
                  </a:solidFill>
                </a:endParaRPr>
              </a:p>
            </p:txBody>
          </p:sp>
        </mc:Choice>
        <mc:Fallback xmlns="">
          <p:sp>
            <p:nvSpPr>
              <p:cNvPr id="3" name="Content Placeholder 2">
                <a:extLst>
                  <a:ext uri="{FF2B5EF4-FFF2-40B4-BE49-F238E27FC236}">
                    <a16:creationId xmlns:a16="http://schemas.microsoft.com/office/drawing/2014/main" id="{01477339-1793-56C7-66B4-F15D9A0C553C}"/>
                  </a:ext>
                </a:extLst>
              </p:cNvPr>
              <p:cNvSpPr>
                <a:spLocks noGrp="1" noRot="1" noChangeAspect="1" noMove="1" noResize="1" noEditPoints="1" noAdjustHandles="1" noChangeArrowheads="1" noChangeShapeType="1" noTextEdit="1"/>
              </p:cNvSpPr>
              <p:nvPr>
                <p:ph idx="1"/>
              </p:nvPr>
            </p:nvSpPr>
            <p:spPr>
              <a:xfrm>
                <a:off x="914399" y="2743199"/>
                <a:ext cx="10515599" cy="3732551"/>
              </a:xfrm>
              <a:blipFill>
                <a:blip r:embed="rId2"/>
                <a:stretch>
                  <a:fillRect l="-13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Often, we split timeseries (</a:t>
                </a:r>
                <a14:m>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𝑋</m:t>
                        </m:r>
                      </m:e>
                      <m:sub>
                        <m:r>
                          <a:rPr lang="en-US" sz="4000" b="0" i="1" smtClean="0">
                            <a:latin typeface="Cambria Math" panose="02040503050406030204" pitchFamily="18" charset="0"/>
                          </a:rPr>
                          <m:t>𝑡</m:t>
                        </m:r>
                      </m:sub>
                    </m:sSub>
                  </m:oMath>
                </a14:m>
                <a:r>
                  <a:rPr lang="en-US" sz="4000" dirty="0"/>
                  <a:t>) into </a:t>
                </a:r>
                <a:br>
                  <a:rPr lang="en-US" sz="4000" dirty="0"/>
                </a:br>
                <a:r>
                  <a:rPr lang="en-US" sz="4000" b="1" dirty="0"/>
                  <a:t>deterministic </a:t>
                </a:r>
                <a:r>
                  <a:rPr lang="en-US" sz="4000" dirty="0"/>
                  <a:t>(</a:t>
                </a:r>
                <a14:m>
                  <m:oMath xmlns:m="http://schemas.openxmlformats.org/officeDocument/2006/math">
                    <m:sSub>
                      <m:sSubPr>
                        <m:ctrlPr>
                          <a:rPr lang="en-US" sz="4000" i="1" smtClean="0">
                            <a:latin typeface="Cambria Math" panose="02040503050406030204" pitchFamily="18" charset="0"/>
                          </a:rPr>
                        </m:ctrlPr>
                      </m:sSubPr>
                      <m:e>
                        <m:r>
                          <a:rPr lang="en-US" sz="4000" i="1" smtClean="0">
                            <a:latin typeface="Cambria Math" panose="02040503050406030204" pitchFamily="18" charset="0"/>
                            <a:ea typeface="Cambria Math" panose="02040503050406030204" pitchFamily="18" charset="0"/>
                          </a:rPr>
                          <m:t>𝜇</m:t>
                        </m:r>
                      </m:e>
                      <m:sub>
                        <m:r>
                          <a:rPr lang="en-US" sz="4000" b="0" i="1" smtClean="0">
                            <a:latin typeface="Cambria Math" panose="02040503050406030204" pitchFamily="18" charset="0"/>
                          </a:rPr>
                          <m:t>𝑡</m:t>
                        </m:r>
                      </m:sub>
                    </m:sSub>
                  </m:oMath>
                </a14:m>
                <a:r>
                  <a:rPr lang="en-US" sz="4000" dirty="0"/>
                  <a:t>) and </a:t>
                </a:r>
                <a:r>
                  <a:rPr lang="en-US" sz="4000" b="1" dirty="0"/>
                  <a:t>random </a:t>
                </a:r>
                <a:r>
                  <a:rPr lang="en-US" sz="4000" dirty="0"/>
                  <a:t>(</a:t>
                </a:r>
                <a14:m>
                  <m:oMath xmlns:m="http://schemas.openxmlformats.org/officeDocument/2006/math">
                    <m:sSub>
                      <m:sSubPr>
                        <m:ctrlPr>
                          <a:rPr lang="en-US" sz="4000" i="1" smtClean="0">
                            <a:latin typeface="Cambria Math" panose="02040503050406030204" pitchFamily="18" charset="0"/>
                          </a:rPr>
                        </m:ctrlPr>
                      </m:sSubPr>
                      <m:e>
                        <m:r>
                          <a:rPr lang="en-US" sz="4000" i="1" smtClean="0">
                            <a:latin typeface="Cambria Math" panose="02040503050406030204" pitchFamily="18" charset="0"/>
                            <a:ea typeface="Cambria Math" panose="02040503050406030204" pitchFamily="18" charset="0"/>
                          </a:rPr>
                          <m:t>𝜖</m:t>
                        </m:r>
                      </m:e>
                      <m:sub>
                        <m:r>
                          <a:rPr lang="en-US" sz="4000" b="0" i="1" smtClean="0">
                            <a:latin typeface="Cambria Math" panose="02040503050406030204" pitchFamily="18" charset="0"/>
                          </a:rPr>
                          <m:t>𝑡</m:t>
                        </m:r>
                      </m:sub>
                    </m:sSub>
                  </m:oMath>
                </a14:m>
                <a:r>
                  <a:rPr lang="en-US" sz="4000" dirty="0"/>
                  <a:t>) parts</a:t>
                </a:r>
              </a:p>
            </p:txBody>
          </p:sp>
        </mc:Choice>
        <mc:Fallback xmlns="">
          <p:sp>
            <p:nvSpPr>
              <p:cNvPr id="5" name="Title 4">
                <a:extLst>
                  <a:ext uri="{FF2B5EF4-FFF2-40B4-BE49-F238E27FC236}">
                    <a16:creationId xmlns:a16="http://schemas.microsoft.com/office/drawing/2014/main" id="{ED3ADB65-FC44-34C6-EAEA-85EF3A4D0542}"/>
                  </a:ext>
                </a:extLst>
              </p:cNvPr>
              <p:cNvSpPr>
                <a:spLocks noGrp="1" noRot="1" noChangeAspect="1" noMove="1" noResize="1" noEditPoints="1" noAdjustHandles="1" noChangeArrowheads="1" noChangeShapeType="1" noTextEdit="1"/>
              </p:cNvSpPr>
              <p:nvPr>
                <p:ph type="title"/>
              </p:nvPr>
            </p:nvSpPr>
            <p:spPr>
              <a:blipFill>
                <a:blip r:embed="rId3"/>
                <a:stretch>
                  <a:fillRect l="-2051" t="-6481" b="-17593"/>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2887388-F471-E0C8-36F4-DEA2F9364981}"/>
              </a:ext>
            </a:extLst>
          </p:cNvPr>
          <p:cNvPicPr>
            <a:picLocks noChangeAspect="1"/>
          </p:cNvPicPr>
          <p:nvPr/>
        </p:nvPicPr>
        <p:blipFill>
          <a:blip r:embed="rId4"/>
          <a:stretch>
            <a:fillRect/>
          </a:stretch>
        </p:blipFill>
        <p:spPr>
          <a:xfrm>
            <a:off x="4876800" y="3219450"/>
            <a:ext cx="2438400" cy="419100"/>
          </a:xfrm>
          <a:prstGeom prst="rect">
            <a:avLst/>
          </a:prstGeom>
        </p:spPr>
      </p:pic>
    </p:spTree>
    <p:extLst>
      <p:ext uri="{BB962C8B-B14F-4D97-AF65-F5344CB8AC3E}">
        <p14:creationId xmlns:p14="http://schemas.microsoft.com/office/powerpoint/2010/main" val="3165353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a:bodyPr>
          <a:lstStyle/>
          <a:p>
            <a:pPr marL="0" indent="0">
              <a:buNone/>
            </a:pPr>
            <a:endParaRPr lang="en-US" dirty="0"/>
          </a:p>
          <a:p>
            <a:pPr marL="0" indent="0">
              <a:buNone/>
            </a:pPr>
            <a:r>
              <a:rPr lang="en-US" dirty="0"/>
              <a:t>Anomaly </a:t>
            </a:r>
            <a:r>
              <a:rPr lang="en-US" i="1" dirty="0" err="1"/>
              <a:t>X’</a:t>
            </a:r>
            <a:r>
              <a:rPr lang="en-US" i="1" baseline="-25000" dirty="0" err="1"/>
              <a:t>t</a:t>
            </a:r>
            <a:r>
              <a:rPr lang="en-US" dirty="0"/>
              <a:t>:</a:t>
            </a:r>
          </a:p>
          <a:p>
            <a:pPr marL="0" indent="0">
              <a:buNone/>
            </a:pPr>
            <a:endParaRPr lang="en-US" dirty="0"/>
          </a:p>
          <a:p>
            <a:pPr marL="0" indent="0">
              <a:buNone/>
            </a:pPr>
            <a:endParaRPr lang="en-US" dirty="0"/>
          </a:p>
          <a:p>
            <a:pPr marL="0" indent="0">
              <a:buNone/>
            </a:pPr>
            <a:r>
              <a:rPr lang="en-US" dirty="0"/>
              <a:t>Where the hat, as usual, on the deterministic part signifies that we have estimated it, rather than knowing it exactly</a:t>
            </a:r>
          </a:p>
          <a:p>
            <a:pPr marL="0" indent="0">
              <a:buNone/>
            </a:pPr>
            <a:endParaRPr lang="en-US" dirty="0">
              <a:solidFill>
                <a:schemeClr val="bg1">
                  <a:lumMod val="50000"/>
                </a:schemeClr>
              </a:solidFill>
            </a:endParaRPr>
          </a:p>
        </p:txBody>
      </p:sp>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Difference between the time series and the estimated deterministic part is the </a:t>
            </a:r>
            <a:r>
              <a:rPr lang="en-US" sz="4000" b="1" dirty="0"/>
              <a:t>anomaly</a:t>
            </a:r>
            <a:endParaRPr lang="en-US" sz="4000" dirty="0"/>
          </a:p>
        </p:txBody>
      </p:sp>
      <p:pic>
        <p:nvPicPr>
          <p:cNvPr id="4" name="Picture 3">
            <a:extLst>
              <a:ext uri="{FF2B5EF4-FFF2-40B4-BE49-F238E27FC236}">
                <a16:creationId xmlns:a16="http://schemas.microsoft.com/office/drawing/2014/main" id="{2EDD53CC-0510-43D3-9151-3F8E5CEFCA8A}"/>
              </a:ext>
            </a:extLst>
          </p:cNvPr>
          <p:cNvPicPr>
            <a:picLocks noChangeAspect="1"/>
          </p:cNvPicPr>
          <p:nvPr/>
        </p:nvPicPr>
        <p:blipFill>
          <a:blip r:embed="rId2"/>
          <a:stretch>
            <a:fillRect/>
          </a:stretch>
        </p:blipFill>
        <p:spPr>
          <a:xfrm>
            <a:off x="4781550" y="3181350"/>
            <a:ext cx="2628900" cy="495300"/>
          </a:xfrm>
          <a:prstGeom prst="rect">
            <a:avLst/>
          </a:prstGeom>
        </p:spPr>
      </p:pic>
    </p:spTree>
    <p:extLst>
      <p:ext uri="{BB962C8B-B14F-4D97-AF65-F5344CB8AC3E}">
        <p14:creationId xmlns:p14="http://schemas.microsoft.com/office/powerpoint/2010/main" val="3686360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4DB304-E213-5FA0-CCCB-6A02671A3643}"/>
              </a:ext>
            </a:extLst>
          </p:cNvPr>
          <p:cNvPicPr>
            <a:picLocks noChangeAspect="1"/>
          </p:cNvPicPr>
          <p:nvPr/>
        </p:nvPicPr>
        <p:blipFill>
          <a:blip r:embed="rId2"/>
          <a:stretch>
            <a:fillRect/>
          </a:stretch>
        </p:blipFill>
        <p:spPr>
          <a:xfrm>
            <a:off x="187817" y="1550184"/>
            <a:ext cx="7772400" cy="5157386"/>
          </a:xfrm>
          <a:prstGeom prst="rect">
            <a:avLst/>
          </a:prstGeom>
        </p:spPr>
      </p:pic>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a:xfrm>
            <a:off x="838200" y="0"/>
            <a:ext cx="10515600" cy="1371600"/>
          </a:xfrm>
        </p:spPr>
        <p:txBody>
          <a:bodyPr>
            <a:normAutofit/>
          </a:bodyPr>
          <a:lstStyle/>
          <a:p>
            <a:r>
              <a:rPr lang="en-US" sz="4000" dirty="0"/>
              <a:t>Toy example: repeating sine curve plus small-amplitude random noise</a:t>
            </a:r>
          </a:p>
        </p:txBody>
      </p:sp>
      <p:sp>
        <p:nvSpPr>
          <p:cNvPr id="9" name="Content Placeholder 8">
            <a:extLst>
              <a:ext uri="{FF2B5EF4-FFF2-40B4-BE49-F238E27FC236}">
                <a16:creationId xmlns:a16="http://schemas.microsoft.com/office/drawing/2014/main" id="{6F9039AF-CF2F-B212-8B52-12623606DB38}"/>
              </a:ext>
            </a:extLst>
          </p:cNvPr>
          <p:cNvSpPr>
            <a:spLocks noGrp="1"/>
          </p:cNvSpPr>
          <p:nvPr>
            <p:ph idx="1"/>
          </p:nvPr>
        </p:nvSpPr>
        <p:spPr>
          <a:xfrm>
            <a:off x="8344437" y="1932169"/>
            <a:ext cx="3659746" cy="4393416"/>
          </a:xfrm>
        </p:spPr>
        <p:txBody>
          <a:bodyPr/>
          <a:lstStyle/>
          <a:p>
            <a:pPr marL="0" indent="0">
              <a:buNone/>
            </a:pPr>
            <a:r>
              <a:rPr lang="en-US" dirty="0"/>
              <a:t>In this toy example, we </a:t>
            </a:r>
            <a:r>
              <a:rPr lang="en-US" i="1" dirty="0"/>
              <a:t>do</a:t>
            </a:r>
            <a:r>
              <a:rPr lang="en-US" dirty="0"/>
              <a:t> know the deterministic part exactly…because I created it myself!</a:t>
            </a:r>
          </a:p>
          <a:p>
            <a:pPr marL="0" indent="0">
              <a:buNone/>
            </a:pPr>
            <a:endParaRPr lang="en-US" dirty="0"/>
          </a:p>
          <a:p>
            <a:pPr marL="0" indent="0">
              <a:buNone/>
            </a:pPr>
            <a:r>
              <a:rPr lang="en-US" dirty="0"/>
              <a:t>But in real world examples we instead have to estimate it</a:t>
            </a:r>
          </a:p>
        </p:txBody>
      </p:sp>
    </p:spTree>
    <p:extLst>
      <p:ext uri="{BB962C8B-B14F-4D97-AF65-F5344CB8AC3E}">
        <p14:creationId xmlns:p14="http://schemas.microsoft.com/office/powerpoint/2010/main" val="412479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4DB304-E213-5FA0-CCCB-6A02671A3643}"/>
              </a:ext>
            </a:extLst>
          </p:cNvPr>
          <p:cNvPicPr>
            <a:picLocks noChangeAspect="1"/>
          </p:cNvPicPr>
          <p:nvPr/>
        </p:nvPicPr>
        <p:blipFill>
          <a:blip r:embed="rId2"/>
          <a:stretch>
            <a:fillRect/>
          </a:stretch>
        </p:blipFill>
        <p:spPr>
          <a:xfrm>
            <a:off x="187817" y="1550184"/>
            <a:ext cx="7772400" cy="5157386"/>
          </a:xfrm>
          <a:prstGeom prst="rect">
            <a:avLst/>
          </a:prstGeom>
        </p:spPr>
      </p:pic>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a:xfrm>
            <a:off x="838200" y="0"/>
            <a:ext cx="10515600" cy="1371600"/>
          </a:xfrm>
        </p:spPr>
        <p:txBody>
          <a:bodyPr>
            <a:normAutofit/>
          </a:bodyPr>
          <a:lstStyle/>
          <a:p>
            <a:r>
              <a:rPr lang="en-US" sz="4000" dirty="0"/>
              <a:t>Toy example: repeating sine curve plus small-amplitude random noise</a:t>
            </a:r>
          </a:p>
        </p:txBody>
      </p:sp>
      <p:sp>
        <p:nvSpPr>
          <p:cNvPr id="9" name="Content Placeholder 8">
            <a:extLst>
              <a:ext uri="{FF2B5EF4-FFF2-40B4-BE49-F238E27FC236}">
                <a16:creationId xmlns:a16="http://schemas.microsoft.com/office/drawing/2014/main" id="{6F9039AF-CF2F-B212-8B52-12623606DB38}"/>
              </a:ext>
            </a:extLst>
          </p:cNvPr>
          <p:cNvSpPr>
            <a:spLocks noGrp="1"/>
          </p:cNvSpPr>
          <p:nvPr>
            <p:ph idx="1"/>
          </p:nvPr>
        </p:nvSpPr>
        <p:spPr>
          <a:xfrm>
            <a:off x="8344437" y="1932169"/>
            <a:ext cx="3659746" cy="4393416"/>
          </a:xfrm>
        </p:spPr>
        <p:txBody>
          <a:bodyPr/>
          <a:lstStyle/>
          <a:p>
            <a:pPr marL="0" indent="0">
              <a:buNone/>
            </a:pPr>
            <a:r>
              <a:rPr lang="en-US" dirty="0"/>
              <a:t>Notice: the deterministic part varies with time</a:t>
            </a:r>
          </a:p>
          <a:p>
            <a:pPr marL="0" indent="0">
              <a:buNone/>
            </a:pPr>
            <a:endParaRPr lang="en-US" dirty="0"/>
          </a:p>
          <a:p>
            <a:pPr marL="0" indent="0">
              <a:buNone/>
            </a:pPr>
            <a:r>
              <a:rPr lang="en-US" dirty="0"/>
              <a:t>I.e. it’s not just a time average</a:t>
            </a:r>
          </a:p>
        </p:txBody>
      </p:sp>
    </p:spTree>
    <p:extLst>
      <p:ext uri="{BB962C8B-B14F-4D97-AF65-F5344CB8AC3E}">
        <p14:creationId xmlns:p14="http://schemas.microsoft.com/office/powerpoint/2010/main" val="140355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a:bodyPr>
          <a:lstStyle/>
          <a:p>
            <a:pPr marL="0" indent="0">
              <a:buNone/>
            </a:pPr>
            <a:endParaRPr lang="en-US" dirty="0">
              <a:solidFill>
                <a:schemeClr val="bg1">
                  <a:lumMod val="50000"/>
                </a:schemeClr>
              </a:solidFill>
            </a:endParaRPr>
          </a:p>
        </p:txBody>
      </p:sp>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Resulting NINO3.4 </a:t>
            </a:r>
            <a:r>
              <a:rPr lang="en-US" sz="4000" b="1" dirty="0"/>
              <a:t>anomaly</a:t>
            </a:r>
            <a:r>
              <a:rPr lang="en-US" sz="4000" dirty="0"/>
              <a:t> timeseries</a:t>
            </a:r>
            <a:br>
              <a:rPr lang="en-US" sz="4000" dirty="0"/>
            </a:br>
            <a:r>
              <a:rPr lang="en-US" sz="4000" dirty="0"/>
              <a:t>How would you describe it?</a:t>
            </a:r>
          </a:p>
        </p:txBody>
      </p:sp>
      <p:pic>
        <p:nvPicPr>
          <p:cNvPr id="6" name="Picture 5">
            <a:extLst>
              <a:ext uri="{FF2B5EF4-FFF2-40B4-BE49-F238E27FC236}">
                <a16:creationId xmlns:a16="http://schemas.microsoft.com/office/drawing/2014/main" id="{072D60A1-E4CF-21A2-A6AA-8B47FD00896C}"/>
              </a:ext>
            </a:extLst>
          </p:cNvPr>
          <p:cNvPicPr>
            <a:picLocks noChangeAspect="1"/>
          </p:cNvPicPr>
          <p:nvPr/>
        </p:nvPicPr>
        <p:blipFill>
          <a:blip r:embed="rId2"/>
          <a:stretch>
            <a:fillRect/>
          </a:stretch>
        </p:blipFill>
        <p:spPr>
          <a:xfrm>
            <a:off x="1489010" y="2477126"/>
            <a:ext cx="9213979" cy="4189751"/>
          </a:xfrm>
          <a:prstGeom prst="rect">
            <a:avLst/>
          </a:prstGeom>
        </p:spPr>
      </p:pic>
    </p:spTree>
    <p:extLst>
      <p:ext uri="{BB962C8B-B14F-4D97-AF65-F5344CB8AC3E}">
        <p14:creationId xmlns:p14="http://schemas.microsoft.com/office/powerpoint/2010/main" val="1666734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400" y="2743199"/>
            <a:ext cx="5412368" cy="3732551"/>
          </a:xfrm>
        </p:spPr>
        <p:txBody>
          <a:bodyPr>
            <a:normAutofit/>
          </a:bodyPr>
          <a:lstStyle/>
          <a:p>
            <a:pPr marL="0" indent="0">
              <a:buNone/>
            </a:pPr>
            <a:r>
              <a:rPr lang="en-US" dirty="0"/>
              <a:t>I.e. the values are </a:t>
            </a:r>
            <a:r>
              <a:rPr lang="en-US" i="1" dirty="0"/>
              <a:t>serially correlated</a:t>
            </a:r>
          </a:p>
          <a:p>
            <a:pPr marL="0" indent="0">
              <a:buNone/>
            </a:pPr>
            <a:endParaRPr lang="en-US" i="1" dirty="0"/>
          </a:p>
          <a:p>
            <a:pPr marL="0" indent="0">
              <a:buNone/>
            </a:pPr>
            <a:r>
              <a:rPr lang="en-US" dirty="0"/>
              <a:t>This implies we can </a:t>
            </a:r>
            <a:r>
              <a:rPr lang="en-US" i="1" dirty="0"/>
              <a:t>predict</a:t>
            </a:r>
            <a:r>
              <a:rPr lang="en-US" dirty="0"/>
              <a:t> future values from the present and/or past ones</a:t>
            </a:r>
          </a:p>
          <a:p>
            <a:pPr marL="0" indent="0">
              <a:buNone/>
            </a:pPr>
            <a:r>
              <a:rPr lang="en-US" dirty="0">
                <a:solidFill>
                  <a:schemeClr val="bg1">
                    <a:lumMod val="50000"/>
                  </a:schemeClr>
                </a:solidFill>
              </a:rPr>
              <a:t>By eye, at least one month or so, and imperfectly</a:t>
            </a:r>
          </a:p>
        </p:txBody>
      </p:sp>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NINO3.4 anomaly timeseries is </a:t>
            </a:r>
            <a:r>
              <a:rPr lang="en-US" sz="4000" i="1" dirty="0"/>
              <a:t>smooth</a:t>
            </a:r>
            <a:r>
              <a:rPr lang="en-US" sz="4000" dirty="0"/>
              <a:t>: </a:t>
            </a:r>
            <a:br>
              <a:rPr lang="en-US" sz="4000" dirty="0"/>
            </a:br>
            <a:r>
              <a:rPr lang="en-US" sz="4000" dirty="0"/>
              <a:t>values don’t jump much from preceding one</a:t>
            </a:r>
          </a:p>
        </p:txBody>
      </p:sp>
      <p:pic>
        <p:nvPicPr>
          <p:cNvPr id="6" name="Picture 5">
            <a:extLst>
              <a:ext uri="{FF2B5EF4-FFF2-40B4-BE49-F238E27FC236}">
                <a16:creationId xmlns:a16="http://schemas.microsoft.com/office/drawing/2014/main" id="{072D60A1-E4CF-21A2-A6AA-8B47FD00896C}"/>
              </a:ext>
            </a:extLst>
          </p:cNvPr>
          <p:cNvPicPr>
            <a:picLocks noChangeAspect="1"/>
          </p:cNvPicPr>
          <p:nvPr/>
        </p:nvPicPr>
        <p:blipFill>
          <a:blip r:embed="rId2"/>
          <a:stretch>
            <a:fillRect/>
          </a:stretch>
        </p:blipFill>
        <p:spPr>
          <a:xfrm>
            <a:off x="6326768" y="2994285"/>
            <a:ext cx="5381690" cy="2447145"/>
          </a:xfrm>
          <a:prstGeom prst="rect">
            <a:avLst/>
          </a:prstGeom>
        </p:spPr>
      </p:pic>
    </p:spTree>
    <p:extLst>
      <p:ext uri="{BB962C8B-B14F-4D97-AF65-F5344CB8AC3E}">
        <p14:creationId xmlns:p14="http://schemas.microsoft.com/office/powerpoint/2010/main" val="3923889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0E242A5-7AE3-B2B3-7BDA-7F6064831589}"/>
              </a:ext>
            </a:extLst>
          </p:cNvPr>
          <p:cNvPicPr>
            <a:picLocks noGrp="1" noChangeAspect="1"/>
          </p:cNvPicPr>
          <p:nvPr>
            <p:ph idx="1"/>
          </p:nvPr>
        </p:nvPicPr>
        <p:blipFill>
          <a:blip r:embed="rId2"/>
          <a:stretch>
            <a:fillRect/>
          </a:stretch>
        </p:blipFill>
        <p:spPr>
          <a:xfrm>
            <a:off x="449705" y="2570222"/>
            <a:ext cx="6265889" cy="4003560"/>
          </a:xfrm>
        </p:spPr>
      </p:pic>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Another way of seeing this: scatter each value </a:t>
            </a:r>
            <a:r>
              <a:rPr lang="en-US" sz="4000" i="1" dirty="0" err="1"/>
              <a:t>X</a:t>
            </a:r>
            <a:r>
              <a:rPr lang="en-US" sz="4000" i="1" baseline="-25000" dirty="0" err="1"/>
              <a:t>t</a:t>
            </a:r>
            <a:r>
              <a:rPr lang="en-US" sz="4000" i="1" dirty="0"/>
              <a:t> </a:t>
            </a:r>
            <a:r>
              <a:rPr lang="en-US" sz="4000" dirty="0"/>
              <a:t>against the </a:t>
            </a:r>
            <a:r>
              <a:rPr lang="en-US" sz="4000" i="1" dirty="0"/>
              <a:t>next</a:t>
            </a:r>
            <a:r>
              <a:rPr lang="en-US" sz="4000" dirty="0"/>
              <a:t> value </a:t>
            </a:r>
            <a:r>
              <a:rPr lang="en-US" sz="4000" i="1" dirty="0"/>
              <a:t>X</a:t>
            </a:r>
            <a:r>
              <a:rPr lang="en-US" sz="4000" i="1" baseline="-25000" dirty="0"/>
              <a:t>t+1</a:t>
            </a:r>
            <a:endParaRPr lang="en-US" sz="4000" dirty="0"/>
          </a:p>
        </p:txBody>
      </p:sp>
      <p:sp>
        <p:nvSpPr>
          <p:cNvPr id="7" name="Content Placeholder 2">
            <a:extLst>
              <a:ext uri="{FF2B5EF4-FFF2-40B4-BE49-F238E27FC236}">
                <a16:creationId xmlns:a16="http://schemas.microsoft.com/office/drawing/2014/main" id="{BD61FDF1-F5E0-5188-19D1-6CE9DE96A0B5}"/>
              </a:ext>
            </a:extLst>
          </p:cNvPr>
          <p:cNvSpPr txBox="1">
            <a:spLocks/>
          </p:cNvSpPr>
          <p:nvPr/>
        </p:nvSpPr>
        <p:spPr>
          <a:xfrm>
            <a:off x="6779632" y="2841231"/>
            <a:ext cx="5077588" cy="373255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Suppose the current value of the NINO3.4 anomaly was 2.  Then empirically, what range of values can we expect next month’s value to take?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Answer: roughly between 1 and 2</a:t>
            </a:r>
          </a:p>
        </p:txBody>
      </p:sp>
    </p:spTree>
    <p:extLst>
      <p:ext uri="{BB962C8B-B14F-4D97-AF65-F5344CB8AC3E}">
        <p14:creationId xmlns:p14="http://schemas.microsoft.com/office/powerpoint/2010/main" val="374481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49DE4-5D81-4C71-395D-3A98A9CD3A6D}"/>
              </a:ext>
            </a:extLst>
          </p:cNvPr>
          <p:cNvSpPr>
            <a:spLocks noGrp="1"/>
          </p:cNvSpPr>
          <p:nvPr>
            <p:ph type="title"/>
          </p:nvPr>
        </p:nvSpPr>
        <p:spPr/>
        <p:txBody>
          <a:bodyPr>
            <a:normAutofit/>
          </a:bodyPr>
          <a:lstStyle/>
          <a:p>
            <a:r>
              <a:rPr lang="en-US" dirty="0">
                <a:solidFill>
                  <a:schemeClr val="bg1"/>
                </a:solidFill>
              </a:rPr>
              <a:t>Time series analysis</a:t>
            </a:r>
          </a:p>
        </p:txBody>
      </p:sp>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400" y="2438400"/>
            <a:ext cx="10515600" cy="3975652"/>
          </a:xfrm>
        </p:spPr>
        <p:txBody>
          <a:bodyPr/>
          <a:lstStyle/>
          <a:p>
            <a:pPr marL="514350" indent="-514350">
              <a:buAutoNum type="arabicPeriod"/>
            </a:pPr>
            <a:r>
              <a:rPr lang="en-US" dirty="0"/>
              <a:t>Time series</a:t>
            </a:r>
          </a:p>
          <a:p>
            <a:pPr marL="514350" indent="-514350">
              <a:buAutoNum type="arabicPeriod"/>
            </a:pPr>
            <a:endParaRPr lang="en-US" dirty="0"/>
          </a:p>
          <a:p>
            <a:pPr marL="514350" indent="-514350">
              <a:buAutoNum type="arabicPeriod"/>
            </a:pPr>
            <a:r>
              <a:rPr lang="en-US" dirty="0"/>
              <a:t>Stochastic processes</a:t>
            </a:r>
          </a:p>
          <a:p>
            <a:pPr marL="514350" indent="-514350">
              <a:buAutoNum type="arabicPeriod"/>
            </a:pPr>
            <a:endParaRPr lang="en-US" dirty="0"/>
          </a:p>
          <a:p>
            <a:pPr marL="514350" indent="-514350">
              <a:buAutoNum type="arabicPeriod"/>
            </a:pPr>
            <a:r>
              <a:rPr lang="en-US" dirty="0"/>
              <a:t>Autoregressive models (Wednesday’s lab)</a:t>
            </a:r>
          </a:p>
        </p:txBody>
      </p:sp>
    </p:spTree>
    <p:extLst>
      <p:ext uri="{BB962C8B-B14F-4D97-AF65-F5344CB8AC3E}">
        <p14:creationId xmlns:p14="http://schemas.microsoft.com/office/powerpoint/2010/main" val="3234970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0E242A5-7AE3-B2B3-7BDA-7F6064831589}"/>
              </a:ext>
            </a:extLst>
          </p:cNvPr>
          <p:cNvPicPr>
            <a:picLocks noGrp="1" noChangeAspect="1"/>
          </p:cNvPicPr>
          <p:nvPr>
            <p:ph idx="1"/>
          </p:nvPr>
        </p:nvPicPr>
        <p:blipFill>
          <a:blip r:embed="rId2"/>
          <a:stretch>
            <a:fillRect/>
          </a:stretch>
        </p:blipFill>
        <p:spPr>
          <a:xfrm>
            <a:off x="449705" y="2570222"/>
            <a:ext cx="6265889" cy="4003560"/>
          </a:xfrm>
        </p:spPr>
      </p:pic>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Another way of seeing this: scatter each value </a:t>
            </a:r>
            <a:r>
              <a:rPr lang="en-US" sz="4000" i="1" dirty="0" err="1"/>
              <a:t>X</a:t>
            </a:r>
            <a:r>
              <a:rPr lang="en-US" sz="4000" i="1" baseline="-25000" dirty="0" err="1"/>
              <a:t>t</a:t>
            </a:r>
            <a:r>
              <a:rPr lang="en-US" sz="4000" i="1" dirty="0"/>
              <a:t> </a:t>
            </a:r>
            <a:r>
              <a:rPr lang="en-US" sz="4000" dirty="0"/>
              <a:t>against the </a:t>
            </a:r>
            <a:r>
              <a:rPr lang="en-US" sz="4000" i="1" dirty="0"/>
              <a:t>next</a:t>
            </a:r>
            <a:r>
              <a:rPr lang="en-US" sz="4000" dirty="0"/>
              <a:t> value </a:t>
            </a:r>
            <a:r>
              <a:rPr lang="en-US" sz="4000" i="1" dirty="0"/>
              <a:t>X</a:t>
            </a:r>
            <a:r>
              <a:rPr lang="en-US" sz="4000" i="1" baseline="-25000" dirty="0"/>
              <a:t>t+1</a:t>
            </a:r>
            <a:endParaRPr lang="en-US" sz="4000" dirty="0"/>
          </a:p>
        </p:txBody>
      </p:sp>
      <p:sp>
        <p:nvSpPr>
          <p:cNvPr id="7" name="Content Placeholder 2">
            <a:extLst>
              <a:ext uri="{FF2B5EF4-FFF2-40B4-BE49-F238E27FC236}">
                <a16:creationId xmlns:a16="http://schemas.microsoft.com/office/drawing/2014/main" id="{BD61FDF1-F5E0-5188-19D1-6CE9DE96A0B5}"/>
              </a:ext>
            </a:extLst>
          </p:cNvPr>
          <p:cNvSpPr txBox="1">
            <a:spLocks/>
          </p:cNvSpPr>
          <p:nvPr/>
        </p:nvSpPr>
        <p:spPr>
          <a:xfrm>
            <a:off x="6779632" y="2841231"/>
            <a:ext cx="5077588" cy="373255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r>
              <a:rPr lang="en-US" dirty="0"/>
              <a:t>Now let’s go from this by-eye approach to quantitative analysis via </a:t>
            </a:r>
            <a:r>
              <a:rPr lang="en-US" b="1" dirty="0"/>
              <a:t>autocovariance</a:t>
            </a:r>
            <a:r>
              <a:rPr lang="en-US" dirty="0"/>
              <a:t> and </a:t>
            </a:r>
            <a:r>
              <a:rPr lang="en-US" b="1" dirty="0"/>
              <a:t>autocorrelation</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solidFill>
                  <a:schemeClr val="bg1">
                    <a:lumMod val="50000"/>
                  </a:schemeClr>
                </a:solidFill>
              </a:rPr>
              <a:t>In this context, </a:t>
            </a:r>
            <a:r>
              <a:rPr lang="en-US" i="1" dirty="0">
                <a:solidFill>
                  <a:schemeClr val="bg1">
                    <a:lumMod val="50000"/>
                  </a:schemeClr>
                </a:solidFill>
              </a:rPr>
              <a:t>auto</a:t>
            </a:r>
            <a:r>
              <a:rPr lang="en-US" dirty="0">
                <a:solidFill>
                  <a:schemeClr val="bg1">
                    <a:lumMod val="50000"/>
                  </a:schemeClr>
                </a:solidFill>
              </a:rPr>
              <a:t> = self</a:t>
            </a:r>
            <a:endParaRPr lang="en-US" i="1" dirty="0">
              <a:solidFill>
                <a:schemeClr val="bg1">
                  <a:lumMod val="50000"/>
                </a:schemeClr>
              </a:solidFill>
            </a:endParaRPr>
          </a:p>
        </p:txBody>
      </p:sp>
    </p:spTree>
    <p:extLst>
      <p:ext uri="{BB962C8B-B14F-4D97-AF65-F5344CB8AC3E}">
        <p14:creationId xmlns:p14="http://schemas.microsoft.com/office/powerpoint/2010/main" val="127157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lnSpcReduction="10000"/>
          </a:bodyPr>
          <a:lstStyle/>
          <a:p>
            <a:pPr marL="0" indent="0">
              <a:buNone/>
            </a:pPr>
            <a:r>
              <a:rPr lang="en-US" dirty="0"/>
              <a:t>Measure of the covariance of a time series with a lagged version of itself</a:t>
            </a:r>
          </a:p>
          <a:p>
            <a:pPr marL="0" indent="0">
              <a:buNone/>
            </a:pPr>
            <a:endParaRPr lang="en-US" dirty="0">
              <a:solidFill>
                <a:schemeClr val="bg1">
                  <a:lumMod val="50000"/>
                </a:schemeClr>
              </a:solidFill>
            </a:endParaRPr>
          </a:p>
          <a:p>
            <a:pPr marL="0" indent="0">
              <a:buNone/>
            </a:pPr>
            <a:r>
              <a:rPr lang="en-US" b="1" dirty="0"/>
              <a:t>Lag</a:t>
            </a:r>
            <a:r>
              <a:rPr lang="en-US" dirty="0"/>
              <a:t> is the number of timesteps separating two values.  So lag=1 means each point with the one right after. </a:t>
            </a:r>
            <a:endParaRPr lang="en-US" b="1" dirty="0"/>
          </a:p>
          <a:p>
            <a:pPr marL="0" indent="0">
              <a:buNone/>
            </a:pPr>
            <a:r>
              <a:rPr lang="en-US" dirty="0">
                <a:solidFill>
                  <a:schemeClr val="bg1">
                    <a:lumMod val="50000"/>
                  </a:schemeClr>
                </a:solidFill>
              </a:rPr>
              <a:t>Notation: time </a:t>
            </a:r>
            <a:r>
              <a:rPr lang="en-US" b="1" dirty="0">
                <a:solidFill>
                  <a:schemeClr val="bg1">
                    <a:lumMod val="50000"/>
                  </a:schemeClr>
                </a:solidFill>
              </a:rPr>
              <a:t>lag </a:t>
            </a:r>
            <a:r>
              <a:rPr lang="en-US" dirty="0">
                <a:solidFill>
                  <a:schemeClr val="bg1">
                    <a:lumMod val="50000"/>
                  </a:schemeClr>
                </a:solidFill>
              </a:rPr>
              <a:t>denoted with tau: 𝜏</a:t>
            </a:r>
            <a:endParaRPr lang="en-US" b="1" dirty="0">
              <a:solidFill>
                <a:schemeClr val="bg1">
                  <a:lumMod val="50000"/>
                </a:schemeClr>
              </a:solidFill>
            </a:endParaRPr>
          </a:p>
          <a:p>
            <a:pPr marL="0" indent="0">
              <a:buNone/>
            </a:pPr>
            <a:endParaRPr lang="en-US" dirty="0"/>
          </a:p>
          <a:p>
            <a:pPr marL="0" indent="0">
              <a:buNone/>
            </a:pPr>
            <a:r>
              <a:rPr lang="en-US" dirty="0"/>
              <a:t>Depends on the lag</a:t>
            </a:r>
          </a:p>
          <a:p>
            <a:pPr marL="0" indent="0">
              <a:buNone/>
            </a:pPr>
            <a:r>
              <a:rPr lang="en-US" dirty="0">
                <a:solidFill>
                  <a:schemeClr val="bg1">
                    <a:lumMod val="50000"/>
                  </a:schemeClr>
                </a:solidFill>
              </a:rPr>
              <a:t>And is even in lag</a:t>
            </a:r>
          </a:p>
        </p:txBody>
      </p:sp>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b="1" dirty="0"/>
              <a:t>Autocovariance</a:t>
            </a:r>
            <a:r>
              <a:rPr lang="en-US" sz="4000" dirty="0"/>
              <a:t> measures how consecutive values of a timeseries co-vary</a:t>
            </a:r>
          </a:p>
        </p:txBody>
      </p:sp>
    </p:spTree>
    <p:extLst>
      <p:ext uri="{BB962C8B-B14F-4D97-AF65-F5344CB8AC3E}">
        <p14:creationId xmlns:p14="http://schemas.microsoft.com/office/powerpoint/2010/main" val="142985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a:bodyPr>
          <a:lstStyle/>
          <a:p>
            <a:pPr marL="0" indent="0">
              <a:buNone/>
            </a:pPr>
            <a:r>
              <a:rPr lang="en-US" b="1" dirty="0"/>
              <a:t>Sample autocovariance function</a:t>
            </a:r>
            <a:r>
              <a:rPr lang="en-US" dirty="0"/>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for  </a:t>
            </a:r>
            <a:endParaRPr lang="en-US" b="1" dirty="0"/>
          </a:p>
        </p:txBody>
      </p:sp>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b="1" dirty="0"/>
              <a:t>Autocovariance</a:t>
            </a:r>
            <a:r>
              <a:rPr lang="en-US" sz="4000" dirty="0"/>
              <a:t> measures how consecutive values of a timeseries co-vary</a:t>
            </a:r>
          </a:p>
        </p:txBody>
      </p:sp>
      <p:pic>
        <p:nvPicPr>
          <p:cNvPr id="4" name="Picture 3">
            <a:extLst>
              <a:ext uri="{FF2B5EF4-FFF2-40B4-BE49-F238E27FC236}">
                <a16:creationId xmlns:a16="http://schemas.microsoft.com/office/drawing/2014/main" id="{F5EF777A-2AF9-05AB-C5E3-AB85A2E2F969}"/>
              </a:ext>
            </a:extLst>
          </p:cNvPr>
          <p:cNvPicPr>
            <a:picLocks noChangeAspect="1"/>
          </p:cNvPicPr>
          <p:nvPr/>
        </p:nvPicPr>
        <p:blipFill>
          <a:blip r:embed="rId2"/>
          <a:stretch>
            <a:fillRect/>
          </a:stretch>
        </p:blipFill>
        <p:spPr>
          <a:xfrm>
            <a:off x="2012950" y="3429000"/>
            <a:ext cx="7772400" cy="1329648"/>
          </a:xfrm>
          <a:prstGeom prst="rect">
            <a:avLst/>
          </a:prstGeom>
        </p:spPr>
      </p:pic>
      <p:pic>
        <p:nvPicPr>
          <p:cNvPr id="6" name="Picture 5">
            <a:extLst>
              <a:ext uri="{FF2B5EF4-FFF2-40B4-BE49-F238E27FC236}">
                <a16:creationId xmlns:a16="http://schemas.microsoft.com/office/drawing/2014/main" id="{C3B5A17F-47F0-8D94-478C-F44B7F9D9491}"/>
              </a:ext>
            </a:extLst>
          </p:cNvPr>
          <p:cNvPicPr>
            <a:picLocks noChangeAspect="1"/>
          </p:cNvPicPr>
          <p:nvPr/>
        </p:nvPicPr>
        <p:blipFill>
          <a:blip r:embed="rId3"/>
          <a:stretch>
            <a:fillRect/>
          </a:stretch>
        </p:blipFill>
        <p:spPr>
          <a:xfrm>
            <a:off x="1633537" y="5708651"/>
            <a:ext cx="5524500" cy="469900"/>
          </a:xfrm>
          <a:prstGeom prst="rect">
            <a:avLst/>
          </a:prstGeom>
        </p:spPr>
      </p:pic>
    </p:spTree>
    <p:extLst>
      <p:ext uri="{BB962C8B-B14F-4D97-AF65-F5344CB8AC3E}">
        <p14:creationId xmlns:p14="http://schemas.microsoft.com/office/powerpoint/2010/main" val="3884628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985680" cy="3732551"/>
          </a:xfrm>
        </p:spPr>
        <p:txBody>
          <a:bodyPr>
            <a:normAutofit lnSpcReduction="10000"/>
          </a:bodyPr>
          <a:lstStyle/>
          <a:p>
            <a:pPr marL="0" indent="0">
              <a:buNone/>
            </a:pPr>
            <a:r>
              <a:rPr lang="en-US" b="1" dirty="0"/>
              <a:t>Sample autocovariance function</a:t>
            </a:r>
            <a:r>
              <a:rPr lang="en-US" dirty="0"/>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Notice: This is (basically) the sample covariance of X with itself at a fixed lag	</a:t>
            </a:r>
            <a:endParaRPr lang="en-US" b="1" dirty="0"/>
          </a:p>
        </p:txBody>
      </p:sp>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b="1" dirty="0"/>
              <a:t>Autocovariance</a:t>
            </a:r>
            <a:r>
              <a:rPr lang="en-US" sz="4000" dirty="0"/>
              <a:t> measures how consecutive values of a timeseries co-vary</a:t>
            </a:r>
          </a:p>
        </p:txBody>
      </p:sp>
      <p:pic>
        <p:nvPicPr>
          <p:cNvPr id="4" name="Picture 3">
            <a:extLst>
              <a:ext uri="{FF2B5EF4-FFF2-40B4-BE49-F238E27FC236}">
                <a16:creationId xmlns:a16="http://schemas.microsoft.com/office/drawing/2014/main" id="{F5EF777A-2AF9-05AB-C5E3-AB85A2E2F969}"/>
              </a:ext>
            </a:extLst>
          </p:cNvPr>
          <p:cNvPicPr>
            <a:picLocks noChangeAspect="1"/>
          </p:cNvPicPr>
          <p:nvPr/>
        </p:nvPicPr>
        <p:blipFill>
          <a:blip r:embed="rId2"/>
          <a:stretch>
            <a:fillRect/>
          </a:stretch>
        </p:blipFill>
        <p:spPr>
          <a:xfrm>
            <a:off x="2012950" y="3429000"/>
            <a:ext cx="7772400" cy="1329648"/>
          </a:xfrm>
          <a:prstGeom prst="rect">
            <a:avLst/>
          </a:prstGeom>
        </p:spPr>
      </p:pic>
    </p:spTree>
    <p:extLst>
      <p:ext uri="{BB962C8B-B14F-4D97-AF65-F5344CB8AC3E}">
        <p14:creationId xmlns:p14="http://schemas.microsoft.com/office/powerpoint/2010/main" val="221832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a:bodyPr>
          <a:lstStyle/>
          <a:p>
            <a:pPr marL="0" indent="0">
              <a:buNone/>
            </a:pPr>
            <a:r>
              <a:rPr lang="en-US" dirty="0"/>
              <a:t>Recall: correlation between two arrays X and Y amounts to the covariance between X and Y normalized by the standard deviations of X and Y</a:t>
            </a:r>
          </a:p>
          <a:p>
            <a:pPr marL="0" indent="0">
              <a:buNone/>
            </a:pPr>
            <a:endParaRPr lang="en-US" dirty="0"/>
          </a:p>
          <a:p>
            <a:pPr marL="0" indent="0">
              <a:buNone/>
            </a:pPr>
            <a:r>
              <a:rPr lang="en-US" dirty="0"/>
              <a:t>Autocorrelation and autocovariance are related similarly: autocorrelation of a timeseries is autocovariance normalized by the variance of that timeseries</a:t>
            </a:r>
          </a:p>
        </p:txBody>
      </p:sp>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b="1" dirty="0"/>
              <a:t>Autocorrelation</a:t>
            </a:r>
            <a:r>
              <a:rPr lang="en-US" sz="4000" dirty="0"/>
              <a:t> is to </a:t>
            </a:r>
            <a:r>
              <a:rPr lang="en-US" sz="4000" i="1" dirty="0"/>
              <a:t>autocovariance</a:t>
            </a:r>
            <a:r>
              <a:rPr lang="en-US" sz="4000" dirty="0"/>
              <a:t> as </a:t>
            </a:r>
            <a:r>
              <a:rPr lang="en-US" sz="4000" i="1" dirty="0"/>
              <a:t>correlation</a:t>
            </a:r>
            <a:r>
              <a:rPr lang="en-US" sz="4000" dirty="0"/>
              <a:t> is to </a:t>
            </a:r>
            <a:r>
              <a:rPr lang="en-US" sz="4000" i="1" dirty="0"/>
              <a:t>covariance</a:t>
            </a:r>
          </a:p>
        </p:txBody>
      </p:sp>
    </p:spTree>
    <p:extLst>
      <p:ext uri="{BB962C8B-B14F-4D97-AF65-F5344CB8AC3E}">
        <p14:creationId xmlns:p14="http://schemas.microsoft.com/office/powerpoint/2010/main" val="464378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a:bodyPr>
          <a:lstStyle/>
          <a:p>
            <a:pPr marL="0" indent="0">
              <a:buNone/>
            </a:pPr>
            <a:r>
              <a:rPr lang="en-US" b="1" dirty="0"/>
              <a:t>Sample autocorrelation function</a:t>
            </a:r>
            <a:r>
              <a:rPr lang="en-US" dirty="0"/>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i.e. the sample autocovariance at each lag divided by the sample autocovariance at zero lag</a:t>
            </a:r>
          </a:p>
          <a:p>
            <a:pPr marL="0" indent="0">
              <a:buNone/>
            </a:pPr>
            <a:endParaRPr lang="en-US" b="1" dirty="0"/>
          </a:p>
          <a:p>
            <a:pPr marL="0" indent="0">
              <a:buNone/>
            </a:pPr>
            <a:endParaRPr lang="en-US" b="1" dirty="0"/>
          </a:p>
          <a:p>
            <a:pPr marL="0" indent="0">
              <a:buNone/>
            </a:pPr>
            <a:endParaRPr lang="en-US" b="1" dirty="0"/>
          </a:p>
        </p:txBody>
      </p:sp>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The </a:t>
            </a:r>
            <a:r>
              <a:rPr lang="en-US" sz="4000" b="1" dirty="0"/>
              <a:t>autocorrelation function (ACF) </a:t>
            </a:r>
            <a:r>
              <a:rPr lang="en-US" sz="4000" dirty="0"/>
              <a:t>gives the autocorrelation as a function of lag</a:t>
            </a:r>
            <a:endParaRPr lang="en-US" sz="4000" i="1" dirty="0"/>
          </a:p>
        </p:txBody>
      </p:sp>
      <p:pic>
        <p:nvPicPr>
          <p:cNvPr id="2" name="Picture 1">
            <a:extLst>
              <a:ext uri="{FF2B5EF4-FFF2-40B4-BE49-F238E27FC236}">
                <a16:creationId xmlns:a16="http://schemas.microsoft.com/office/drawing/2014/main" id="{9908FBB3-C078-14D2-DD54-85170E8F2B90}"/>
              </a:ext>
            </a:extLst>
          </p:cNvPr>
          <p:cNvPicPr>
            <a:picLocks noChangeAspect="1"/>
          </p:cNvPicPr>
          <p:nvPr/>
        </p:nvPicPr>
        <p:blipFill>
          <a:blip r:embed="rId2"/>
          <a:stretch>
            <a:fillRect/>
          </a:stretch>
        </p:blipFill>
        <p:spPr>
          <a:xfrm>
            <a:off x="5130800" y="3517274"/>
            <a:ext cx="1930400" cy="1092200"/>
          </a:xfrm>
          <a:prstGeom prst="rect">
            <a:avLst/>
          </a:prstGeom>
        </p:spPr>
      </p:pic>
    </p:spTree>
    <p:extLst>
      <p:ext uri="{BB962C8B-B14F-4D97-AF65-F5344CB8AC3E}">
        <p14:creationId xmlns:p14="http://schemas.microsoft.com/office/powerpoint/2010/main" val="3763157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a:bodyPr>
          <a:lstStyle/>
          <a:p>
            <a:pPr marL="0" indent="0">
              <a:buNone/>
            </a:pPr>
            <a:r>
              <a:rPr lang="en-US" b="1" dirty="0"/>
              <a:t>Sample autocorrelation function</a:t>
            </a:r>
            <a:r>
              <a:rPr lang="en-US" dirty="0"/>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Q: what is the sample autocovariance at zero lag?</a:t>
            </a:r>
          </a:p>
          <a:p>
            <a:pPr marL="0" indent="0">
              <a:buNone/>
            </a:pPr>
            <a:r>
              <a:rPr lang="en-US" dirty="0"/>
              <a:t>A: the sample variance (but dividing by N rather than N-1)</a:t>
            </a:r>
          </a:p>
          <a:p>
            <a:pPr marL="0" indent="0">
              <a:buNone/>
            </a:pPr>
            <a:endParaRPr lang="en-US" b="1" dirty="0"/>
          </a:p>
          <a:p>
            <a:pPr marL="0" indent="0">
              <a:buNone/>
            </a:pPr>
            <a:endParaRPr lang="en-US" b="1" dirty="0"/>
          </a:p>
          <a:p>
            <a:pPr marL="0" indent="0">
              <a:buNone/>
            </a:pPr>
            <a:endParaRPr lang="en-US" b="1" dirty="0"/>
          </a:p>
        </p:txBody>
      </p:sp>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The </a:t>
            </a:r>
            <a:r>
              <a:rPr lang="en-US" sz="4000" b="1" dirty="0"/>
              <a:t>autocorrelation function (ACF) </a:t>
            </a:r>
            <a:r>
              <a:rPr lang="en-US" sz="4000" dirty="0"/>
              <a:t>gives the autocorrelation as a function of lag</a:t>
            </a:r>
            <a:endParaRPr lang="en-US" sz="4000" i="1" dirty="0"/>
          </a:p>
        </p:txBody>
      </p:sp>
      <p:pic>
        <p:nvPicPr>
          <p:cNvPr id="2" name="Picture 1">
            <a:extLst>
              <a:ext uri="{FF2B5EF4-FFF2-40B4-BE49-F238E27FC236}">
                <a16:creationId xmlns:a16="http://schemas.microsoft.com/office/drawing/2014/main" id="{9908FBB3-C078-14D2-DD54-85170E8F2B90}"/>
              </a:ext>
            </a:extLst>
          </p:cNvPr>
          <p:cNvPicPr>
            <a:picLocks noChangeAspect="1"/>
          </p:cNvPicPr>
          <p:nvPr/>
        </p:nvPicPr>
        <p:blipFill>
          <a:blip r:embed="rId2"/>
          <a:stretch>
            <a:fillRect/>
          </a:stretch>
        </p:blipFill>
        <p:spPr>
          <a:xfrm>
            <a:off x="5130800" y="3517274"/>
            <a:ext cx="1930400" cy="1092200"/>
          </a:xfrm>
          <a:prstGeom prst="rect">
            <a:avLst/>
          </a:prstGeom>
        </p:spPr>
      </p:pic>
    </p:spTree>
    <p:extLst>
      <p:ext uri="{BB962C8B-B14F-4D97-AF65-F5344CB8AC3E}">
        <p14:creationId xmlns:p14="http://schemas.microsoft.com/office/powerpoint/2010/main" val="389210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0FC03ED9-DF53-97A7-3D3E-2087D966E141}"/>
              </a:ext>
            </a:extLst>
          </p:cNvPr>
          <p:cNvPicPr>
            <a:picLocks noGrp="1" noChangeAspect="1"/>
          </p:cNvPicPr>
          <p:nvPr>
            <p:ph idx="1"/>
          </p:nvPr>
        </p:nvPicPr>
        <p:blipFill>
          <a:blip r:embed="rId2"/>
          <a:stretch>
            <a:fillRect/>
          </a:stretch>
        </p:blipFill>
        <p:spPr>
          <a:xfrm>
            <a:off x="1861148" y="2514602"/>
            <a:ext cx="8469703" cy="4114800"/>
          </a:xfrm>
        </p:spPr>
      </p:pic>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Sample ACF of the NINO3.4 anomalies:</a:t>
            </a:r>
            <a:br>
              <a:rPr lang="en-US" sz="4000" dirty="0"/>
            </a:br>
            <a:r>
              <a:rPr lang="en-US" sz="4000" dirty="0"/>
              <a:t>What do you see?</a:t>
            </a:r>
            <a:endParaRPr lang="en-US" sz="4000" i="1" dirty="0"/>
          </a:p>
        </p:txBody>
      </p:sp>
    </p:spTree>
    <p:extLst>
      <p:ext uri="{BB962C8B-B14F-4D97-AF65-F5344CB8AC3E}">
        <p14:creationId xmlns:p14="http://schemas.microsoft.com/office/powerpoint/2010/main" val="2427373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0FC03ED9-DF53-97A7-3D3E-2087D966E141}"/>
              </a:ext>
            </a:extLst>
          </p:cNvPr>
          <p:cNvPicPr>
            <a:picLocks noGrp="1" noChangeAspect="1"/>
          </p:cNvPicPr>
          <p:nvPr>
            <p:ph idx="1"/>
          </p:nvPr>
        </p:nvPicPr>
        <p:blipFill>
          <a:blip r:embed="rId2"/>
          <a:stretch>
            <a:fillRect/>
          </a:stretch>
        </p:blipFill>
        <p:spPr>
          <a:xfrm>
            <a:off x="7045378" y="3264110"/>
            <a:ext cx="4769500" cy="2317146"/>
          </a:xfrm>
        </p:spPr>
      </p:pic>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Sample ACF of the NINO3.4 anomalies:</a:t>
            </a:r>
            <a:br>
              <a:rPr lang="en-US" sz="4000" dirty="0"/>
            </a:br>
            <a:r>
              <a:rPr lang="en-US" sz="4000" dirty="0"/>
              <a:t>What do you see?</a:t>
            </a:r>
            <a:endParaRPr lang="en-US" sz="4000" i="1" dirty="0"/>
          </a:p>
        </p:txBody>
      </p:sp>
      <p:sp>
        <p:nvSpPr>
          <p:cNvPr id="2" name="Content Placeholder 2">
            <a:extLst>
              <a:ext uri="{FF2B5EF4-FFF2-40B4-BE49-F238E27FC236}">
                <a16:creationId xmlns:a16="http://schemas.microsoft.com/office/drawing/2014/main" id="{A618688B-16BC-6BB2-805A-A40B314AE7DD}"/>
              </a:ext>
            </a:extLst>
          </p:cNvPr>
          <p:cNvSpPr txBox="1">
            <a:spLocks/>
          </p:cNvSpPr>
          <p:nvPr/>
        </p:nvSpPr>
        <p:spPr>
          <a:xfrm>
            <a:off x="914399" y="2743199"/>
            <a:ext cx="6130979" cy="373255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By definition, value at lag 0 is unity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As lag increases to ~10 months, lag decreases toward zero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then overshoots! negative for ~12-28 months</a:t>
            </a:r>
          </a:p>
          <a:p>
            <a:pPr marL="0" indent="0">
              <a:buFont typeface="Arial" panose="020B0604020202020204" pitchFamily="34" charset="0"/>
              <a:buNone/>
            </a:pPr>
            <a:r>
              <a:rPr lang="en-US" dirty="0"/>
              <a:t>Suggests a </a:t>
            </a:r>
            <a:r>
              <a:rPr lang="en-US" i="1" dirty="0"/>
              <a:t>damped oscillation</a:t>
            </a: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b="1" dirty="0"/>
          </a:p>
        </p:txBody>
      </p:sp>
    </p:spTree>
    <p:extLst>
      <p:ext uri="{BB962C8B-B14F-4D97-AF65-F5344CB8AC3E}">
        <p14:creationId xmlns:p14="http://schemas.microsoft.com/office/powerpoint/2010/main" val="864383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a:bodyPr>
              <a:lstStyle/>
              <a:p>
                <a:pPr marL="0" indent="0">
                  <a:buNone/>
                </a:pPr>
                <a:r>
                  <a:rPr lang="en-US" dirty="0"/>
                  <a:t>For any collection of points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2</m:t>
                            </m:r>
                          </m:sub>
                        </m:sSub>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𝐾</m:t>
                            </m:r>
                          </m:sub>
                        </m:sSub>
                      </m:sub>
                    </m:sSub>
                  </m:oMath>
                </a14:m>
                <a:r>
                  <a:rPr lang="en-US" dirty="0"/>
                  <a:t> and any shift </a:t>
                </a:r>
                <a:r>
                  <a:rPr lang="en-US" i="1" dirty="0"/>
                  <a:t>h</a:t>
                </a:r>
                <a:r>
                  <a:rPr lang="en-US" dirty="0"/>
                  <a:t>, a process is </a:t>
                </a:r>
                <a:r>
                  <a:rPr lang="en-US" b="1" dirty="0"/>
                  <a:t>stationary</a:t>
                </a:r>
                <a:r>
                  <a:rPr lang="en-US" dirty="0"/>
                  <a:t> if</a:t>
                </a:r>
              </a:p>
            </p:txBody>
          </p:sp>
        </mc:Choice>
        <mc:Fallback xmlns="">
          <p:sp>
            <p:nvSpPr>
              <p:cNvPr id="3" name="Content Placeholder 2">
                <a:extLst>
                  <a:ext uri="{FF2B5EF4-FFF2-40B4-BE49-F238E27FC236}">
                    <a16:creationId xmlns:a16="http://schemas.microsoft.com/office/drawing/2014/main" id="{01477339-1793-56C7-66B4-F15D9A0C553C}"/>
                  </a:ext>
                </a:extLst>
              </p:cNvPr>
              <p:cNvSpPr>
                <a:spLocks noGrp="1" noRot="1" noChangeAspect="1" noMove="1" noResize="1" noEditPoints="1" noAdjustHandles="1" noChangeArrowheads="1" noChangeShapeType="1" noTextEdit="1"/>
              </p:cNvSpPr>
              <p:nvPr>
                <p:ph idx="1"/>
              </p:nvPr>
            </p:nvSpPr>
            <p:spPr>
              <a:xfrm>
                <a:off x="914399" y="2743199"/>
                <a:ext cx="10515599" cy="3732551"/>
              </a:xfrm>
              <a:blipFill>
                <a:blip r:embed="rId2"/>
                <a:stretch>
                  <a:fillRect l="-1327" t="-1701"/>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A timeseries is </a:t>
            </a:r>
            <a:r>
              <a:rPr lang="en-US" sz="4000" b="1" dirty="0"/>
              <a:t>stationary</a:t>
            </a:r>
            <a:r>
              <a:rPr lang="en-US" sz="4000" dirty="0"/>
              <a:t> if its statistical properties do not change with time</a:t>
            </a:r>
          </a:p>
        </p:txBody>
      </p:sp>
      <p:pic>
        <p:nvPicPr>
          <p:cNvPr id="2" name="Picture 1">
            <a:extLst>
              <a:ext uri="{FF2B5EF4-FFF2-40B4-BE49-F238E27FC236}">
                <a16:creationId xmlns:a16="http://schemas.microsoft.com/office/drawing/2014/main" id="{3680D307-8001-3FDB-9766-459AAFF5A81E}"/>
              </a:ext>
            </a:extLst>
          </p:cNvPr>
          <p:cNvPicPr>
            <a:picLocks noChangeAspect="1"/>
          </p:cNvPicPr>
          <p:nvPr/>
        </p:nvPicPr>
        <p:blipFill>
          <a:blip r:embed="rId3"/>
          <a:stretch>
            <a:fillRect/>
          </a:stretch>
        </p:blipFill>
        <p:spPr>
          <a:xfrm>
            <a:off x="1846263" y="4225011"/>
            <a:ext cx="7772400" cy="384463"/>
          </a:xfrm>
          <a:prstGeom prst="rect">
            <a:avLst/>
          </a:prstGeom>
        </p:spPr>
      </p:pic>
    </p:spTree>
    <p:extLst>
      <p:ext uri="{BB962C8B-B14F-4D97-AF65-F5344CB8AC3E}">
        <p14:creationId xmlns:p14="http://schemas.microsoft.com/office/powerpoint/2010/main" val="3919258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49DE4-5D81-4C71-395D-3A98A9CD3A6D}"/>
              </a:ext>
            </a:extLst>
          </p:cNvPr>
          <p:cNvSpPr>
            <a:spLocks noGrp="1"/>
          </p:cNvSpPr>
          <p:nvPr>
            <p:ph type="title"/>
          </p:nvPr>
        </p:nvSpPr>
        <p:spPr/>
        <p:txBody>
          <a:bodyPr>
            <a:normAutofit/>
          </a:bodyPr>
          <a:lstStyle/>
          <a:p>
            <a:r>
              <a:rPr lang="en-US" dirty="0">
                <a:solidFill>
                  <a:schemeClr val="bg1"/>
                </a:solidFill>
              </a:rPr>
              <a:t>Time series analysis</a:t>
            </a:r>
          </a:p>
        </p:txBody>
      </p:sp>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400" y="2438400"/>
            <a:ext cx="10515600" cy="3975652"/>
          </a:xfrm>
        </p:spPr>
        <p:txBody>
          <a:bodyPr/>
          <a:lstStyle/>
          <a:p>
            <a:pPr marL="514350" indent="-514350">
              <a:buAutoNum type="arabicPeriod"/>
            </a:pPr>
            <a:r>
              <a:rPr lang="en-US" b="1" dirty="0"/>
              <a:t>Time series</a:t>
            </a:r>
          </a:p>
          <a:p>
            <a:pPr marL="514350" indent="-514350">
              <a:buAutoNum type="arabicPeriod"/>
            </a:pPr>
            <a:endParaRPr lang="en-US" dirty="0"/>
          </a:p>
          <a:p>
            <a:pPr marL="514350" indent="-514350">
              <a:buAutoNum type="arabicPeriod"/>
            </a:pPr>
            <a:r>
              <a:rPr lang="en-US" dirty="0">
                <a:solidFill>
                  <a:schemeClr val="bg1">
                    <a:lumMod val="50000"/>
                  </a:schemeClr>
                </a:solidFill>
              </a:rPr>
              <a:t>Stochastic processes</a:t>
            </a:r>
          </a:p>
          <a:p>
            <a:pPr marL="514350" indent="-514350">
              <a:buAutoNum type="arabicPeriod"/>
            </a:pPr>
            <a:endParaRPr lang="en-US" dirty="0">
              <a:solidFill>
                <a:schemeClr val="bg1">
                  <a:lumMod val="50000"/>
                </a:schemeClr>
              </a:solidFill>
            </a:endParaRPr>
          </a:p>
          <a:p>
            <a:pPr marL="514350" indent="-514350">
              <a:buAutoNum type="arabicPeriod"/>
            </a:pPr>
            <a:r>
              <a:rPr lang="en-US" dirty="0">
                <a:solidFill>
                  <a:schemeClr val="bg1">
                    <a:lumMod val="50000"/>
                  </a:schemeClr>
                </a:solidFill>
              </a:rPr>
              <a:t>Autoregressive models</a:t>
            </a:r>
          </a:p>
          <a:p>
            <a:pPr marL="0" indent="0">
              <a:buNone/>
            </a:pPr>
            <a:endParaRPr lang="en-US" dirty="0">
              <a:solidFill>
                <a:schemeClr val="bg1">
                  <a:lumMod val="50000"/>
                </a:schemeClr>
              </a:solidFill>
            </a:endParaRPr>
          </a:p>
        </p:txBody>
      </p:sp>
    </p:spTree>
    <p:extLst>
      <p:ext uri="{BB962C8B-B14F-4D97-AF65-F5344CB8AC3E}">
        <p14:creationId xmlns:p14="http://schemas.microsoft.com/office/powerpoint/2010/main" val="590226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a:bodyPr>
          <a:lstStyle/>
          <a:p>
            <a:pPr marL="0" indent="0">
              <a:buNone/>
            </a:pPr>
            <a:endParaRPr lang="en-US" dirty="0"/>
          </a:p>
        </p:txBody>
      </p:sp>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Example: one stationary, two nonstationary timeseries</a:t>
            </a:r>
          </a:p>
        </p:txBody>
      </p:sp>
      <p:pic>
        <p:nvPicPr>
          <p:cNvPr id="7" name="Picture 6">
            <a:extLst>
              <a:ext uri="{FF2B5EF4-FFF2-40B4-BE49-F238E27FC236}">
                <a16:creationId xmlns:a16="http://schemas.microsoft.com/office/drawing/2014/main" id="{BBBEB10D-14ED-F143-4AC4-3762DB3A40C7}"/>
              </a:ext>
            </a:extLst>
          </p:cNvPr>
          <p:cNvPicPr>
            <a:picLocks noChangeAspect="1"/>
          </p:cNvPicPr>
          <p:nvPr/>
        </p:nvPicPr>
        <p:blipFill>
          <a:blip r:embed="rId2"/>
          <a:stretch>
            <a:fillRect/>
          </a:stretch>
        </p:blipFill>
        <p:spPr>
          <a:xfrm>
            <a:off x="3505200" y="1600199"/>
            <a:ext cx="7772400" cy="5104676"/>
          </a:xfrm>
          <a:prstGeom prst="rect">
            <a:avLst/>
          </a:prstGeom>
        </p:spPr>
      </p:pic>
    </p:spTree>
    <p:extLst>
      <p:ext uri="{BB962C8B-B14F-4D97-AF65-F5344CB8AC3E}">
        <p14:creationId xmlns:p14="http://schemas.microsoft.com/office/powerpoint/2010/main" val="2905635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a:bodyPr>
          <a:lstStyle/>
          <a:p>
            <a:pPr marL="0" indent="0">
              <a:buNone/>
            </a:pPr>
            <a:endParaRPr lang="en-US" dirty="0"/>
          </a:p>
        </p:txBody>
      </p:sp>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Stationary: statistical relationships between points in time depend only on the </a:t>
            </a:r>
            <a:r>
              <a:rPr lang="en-US" sz="4000" b="1" dirty="0"/>
              <a:t>lag</a:t>
            </a:r>
            <a:endParaRPr lang="en-US" sz="4000" dirty="0"/>
          </a:p>
        </p:txBody>
      </p:sp>
    </p:spTree>
    <p:extLst>
      <p:ext uri="{BB962C8B-B14F-4D97-AF65-F5344CB8AC3E}">
        <p14:creationId xmlns:p14="http://schemas.microsoft.com/office/powerpoint/2010/main" val="3993794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a:bodyPr>
          <a:lstStyle/>
          <a:p>
            <a:pPr marL="0" indent="0">
              <a:buNone/>
            </a:pPr>
            <a:r>
              <a:rPr lang="en-US" dirty="0"/>
              <a:t>Non-stationarity can lead to unreliable and spurious results</a:t>
            </a:r>
          </a:p>
          <a:p>
            <a:pPr marL="0" indent="0">
              <a:buNone/>
            </a:pPr>
            <a:endParaRPr lang="en-US" dirty="0"/>
          </a:p>
          <a:p>
            <a:pPr marL="0" indent="0">
              <a:buNone/>
            </a:pPr>
            <a:r>
              <a:rPr lang="en-US" dirty="0"/>
              <a:t>For example: hypothesis tests assume that each observation is independent of the others</a:t>
            </a:r>
          </a:p>
          <a:p>
            <a:pPr marL="0" indent="0">
              <a:buNone/>
            </a:pPr>
            <a:endParaRPr lang="en-US" dirty="0"/>
          </a:p>
          <a:p>
            <a:pPr marL="0" indent="0">
              <a:buNone/>
            </a:pPr>
            <a:r>
              <a:rPr lang="en-US" dirty="0"/>
              <a:t>But if observations are strongly serially correlated, this is violated, leading to inflated statistical significance of detected differences</a:t>
            </a:r>
          </a:p>
        </p:txBody>
      </p:sp>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Many statistical techniques assume stationarity</a:t>
            </a:r>
          </a:p>
        </p:txBody>
      </p:sp>
    </p:spTree>
    <p:extLst>
      <p:ext uri="{BB962C8B-B14F-4D97-AF65-F5344CB8AC3E}">
        <p14:creationId xmlns:p14="http://schemas.microsoft.com/office/powerpoint/2010/main" val="3256932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a:bodyPr>
          <a:lstStyle/>
          <a:p>
            <a:pPr marL="0" indent="0">
              <a:buNone/>
            </a:pPr>
            <a:r>
              <a:rPr lang="en-US" dirty="0"/>
              <a:t>Physically based technique: given the deterministic component, compute </a:t>
            </a:r>
            <a:r>
              <a:rPr lang="en-US" i="1" dirty="0"/>
              <a:t>anomalies</a:t>
            </a:r>
            <a:r>
              <a:rPr lang="en-US" dirty="0"/>
              <a:t> from that component at each timestep</a:t>
            </a:r>
          </a:p>
          <a:p>
            <a:pPr marL="0" indent="0">
              <a:buNone/>
            </a:pPr>
            <a:r>
              <a:rPr lang="en-US" dirty="0">
                <a:solidFill>
                  <a:schemeClr val="bg1">
                    <a:lumMod val="50000"/>
                  </a:schemeClr>
                </a:solidFill>
              </a:rPr>
              <a:t>The resulting timeseries is not </a:t>
            </a:r>
            <a:r>
              <a:rPr lang="en-US" i="1" dirty="0">
                <a:solidFill>
                  <a:schemeClr val="bg1">
                    <a:lumMod val="50000"/>
                  </a:schemeClr>
                </a:solidFill>
              </a:rPr>
              <a:t>guaranteed</a:t>
            </a:r>
            <a:r>
              <a:rPr lang="en-US" dirty="0">
                <a:solidFill>
                  <a:schemeClr val="bg1">
                    <a:lumMod val="50000"/>
                  </a:schemeClr>
                </a:solidFill>
              </a:rPr>
              <a:t> to be stationary, but it should be much closer to it</a:t>
            </a:r>
          </a:p>
          <a:p>
            <a:pPr marL="0" indent="0">
              <a:buNone/>
            </a:pPr>
            <a:endParaRPr lang="en-US" dirty="0">
              <a:solidFill>
                <a:schemeClr val="bg1">
                  <a:lumMod val="50000"/>
                </a:schemeClr>
              </a:solidFill>
            </a:endParaRPr>
          </a:p>
          <a:p>
            <a:pPr marL="0" indent="0">
              <a:buNone/>
            </a:pPr>
            <a:endParaRPr lang="en-US" dirty="0">
              <a:solidFill>
                <a:schemeClr val="bg1">
                  <a:lumMod val="50000"/>
                </a:schemeClr>
              </a:solidFill>
            </a:endParaRPr>
          </a:p>
          <a:p>
            <a:pPr marL="0" indent="0">
              <a:buNone/>
            </a:pPr>
            <a:r>
              <a:rPr lang="en-US" dirty="0"/>
              <a:t>Statistical techniques: will return to once we cover power spectra and Fourier decompositions</a:t>
            </a:r>
          </a:p>
        </p:txBody>
      </p:sp>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If a time series is not stationary, it can often be transformed to stationarity</a:t>
            </a:r>
          </a:p>
        </p:txBody>
      </p:sp>
    </p:spTree>
    <p:extLst>
      <p:ext uri="{BB962C8B-B14F-4D97-AF65-F5344CB8AC3E}">
        <p14:creationId xmlns:p14="http://schemas.microsoft.com/office/powerpoint/2010/main" val="278153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49DE4-5D81-4C71-395D-3A98A9CD3A6D}"/>
              </a:ext>
            </a:extLst>
          </p:cNvPr>
          <p:cNvSpPr>
            <a:spLocks noGrp="1"/>
          </p:cNvSpPr>
          <p:nvPr>
            <p:ph type="title"/>
          </p:nvPr>
        </p:nvSpPr>
        <p:spPr/>
        <p:txBody>
          <a:bodyPr>
            <a:normAutofit/>
          </a:bodyPr>
          <a:lstStyle/>
          <a:p>
            <a:r>
              <a:rPr lang="en-US" dirty="0">
                <a:solidFill>
                  <a:schemeClr val="bg1"/>
                </a:solidFill>
              </a:rPr>
              <a:t>Time series analysis</a:t>
            </a:r>
          </a:p>
        </p:txBody>
      </p:sp>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400" y="2438400"/>
            <a:ext cx="10515600" cy="3975652"/>
          </a:xfrm>
        </p:spPr>
        <p:txBody>
          <a:bodyPr/>
          <a:lstStyle/>
          <a:p>
            <a:pPr marL="514350" indent="-514350">
              <a:buAutoNum type="arabicPeriod"/>
            </a:pPr>
            <a:r>
              <a:rPr lang="en-US" dirty="0">
                <a:solidFill>
                  <a:schemeClr val="bg1">
                    <a:lumMod val="50000"/>
                  </a:schemeClr>
                </a:solidFill>
              </a:rPr>
              <a:t>Time series ✅</a:t>
            </a:r>
          </a:p>
          <a:p>
            <a:pPr marL="514350" indent="-514350">
              <a:buAutoNum type="arabicPeriod"/>
            </a:pPr>
            <a:endParaRPr lang="en-US" dirty="0"/>
          </a:p>
          <a:p>
            <a:pPr marL="514350" indent="-514350">
              <a:buAutoNum type="arabicPeriod"/>
            </a:pPr>
            <a:r>
              <a:rPr lang="en-US" b="1" dirty="0"/>
              <a:t>Stochastic processes</a:t>
            </a:r>
          </a:p>
          <a:p>
            <a:pPr marL="514350" indent="-514350">
              <a:buAutoNum type="arabicPeriod"/>
            </a:pPr>
            <a:endParaRPr lang="en-US" dirty="0"/>
          </a:p>
          <a:p>
            <a:pPr marL="514350" indent="-514350">
              <a:buAutoNum type="arabicPeriod"/>
            </a:pPr>
            <a:r>
              <a:rPr lang="en-US" dirty="0">
                <a:solidFill>
                  <a:schemeClr val="bg1">
                    <a:lumMod val="50000"/>
                  </a:schemeClr>
                </a:solidFill>
              </a:rPr>
              <a:t>Autoregressive models</a:t>
            </a:r>
          </a:p>
          <a:p>
            <a:pPr marL="514350" indent="-514350">
              <a:buAutoNum type="arabicPeriod"/>
            </a:pPr>
            <a:endParaRPr lang="en-US" dirty="0">
              <a:solidFill>
                <a:schemeClr val="bg1">
                  <a:lumMod val="50000"/>
                </a:schemeClr>
              </a:solidFill>
            </a:endParaRPr>
          </a:p>
          <a:p>
            <a:pPr marL="514350" indent="-514350">
              <a:buAutoNum type="arabicPeriod"/>
            </a:pPr>
            <a:r>
              <a:rPr lang="en-US" dirty="0">
                <a:solidFill>
                  <a:schemeClr val="bg1">
                    <a:lumMod val="50000"/>
                  </a:schemeClr>
                </a:solidFill>
              </a:rPr>
              <a:t>Spectral analysis</a:t>
            </a:r>
          </a:p>
          <a:p>
            <a:pPr marL="0" indent="0">
              <a:buNone/>
            </a:pPr>
            <a:endParaRPr lang="en-US" dirty="0"/>
          </a:p>
        </p:txBody>
      </p:sp>
    </p:spTree>
    <p:extLst>
      <p:ext uri="{BB962C8B-B14F-4D97-AF65-F5344CB8AC3E}">
        <p14:creationId xmlns:p14="http://schemas.microsoft.com/office/powerpoint/2010/main" val="131266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a:bodyPr>
          <a:lstStyle/>
          <a:p>
            <a:pPr marL="0" indent="0">
              <a:buNone/>
            </a:pPr>
            <a:r>
              <a:rPr lang="en-US" dirty="0"/>
              <a:t>Where </a:t>
            </a:r>
            <a:r>
              <a:rPr lang="en-US" i="1" dirty="0"/>
              <a:t>random variable </a:t>
            </a:r>
            <a:r>
              <a:rPr lang="en-US" dirty="0"/>
              <a:t>means a collection of values where each value is determined at least in part </a:t>
            </a:r>
            <a:r>
              <a:rPr lang="en-US" i="1" dirty="0"/>
              <a:t>by chance </a:t>
            </a:r>
            <a:r>
              <a:rPr lang="en-US" dirty="0"/>
              <a:t>(hence </a:t>
            </a:r>
            <a:r>
              <a:rPr lang="en-US" i="1" dirty="0"/>
              <a:t>random</a:t>
            </a:r>
            <a:r>
              <a:rPr lang="en-US" dirty="0"/>
              <a:t>)</a:t>
            </a:r>
          </a:p>
          <a:p>
            <a:pPr marL="0" indent="0">
              <a:buNone/>
            </a:pPr>
            <a:r>
              <a:rPr lang="en-US" dirty="0">
                <a:solidFill>
                  <a:schemeClr val="bg1">
                    <a:lumMod val="50000"/>
                  </a:schemeClr>
                </a:solidFill>
              </a:rPr>
              <a:t>Effectively, we consider all data in EAS to be random variables </a:t>
            </a:r>
          </a:p>
          <a:p>
            <a:pPr marL="0" indent="0">
              <a:buNone/>
            </a:pPr>
            <a:endParaRPr lang="en-US" i="1" dirty="0"/>
          </a:p>
          <a:p>
            <a:pPr marL="0" indent="0">
              <a:buNone/>
            </a:pPr>
            <a:r>
              <a:rPr lang="en-US" dirty="0"/>
              <a:t>Stochastic process also known as </a:t>
            </a:r>
            <a:r>
              <a:rPr lang="en-US" i="1" dirty="0"/>
              <a:t>random process</a:t>
            </a:r>
            <a:r>
              <a:rPr lang="en-US" dirty="0"/>
              <a:t>, or simply a </a:t>
            </a:r>
            <a:r>
              <a:rPr lang="en-US" i="1" dirty="0"/>
              <a:t>process</a:t>
            </a:r>
            <a:endParaRPr lang="en-US" dirty="0"/>
          </a:p>
        </p:txBody>
      </p:sp>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A </a:t>
            </a:r>
            <a:r>
              <a:rPr lang="en-US" sz="4000" b="1" dirty="0"/>
              <a:t>stochastic process</a:t>
            </a:r>
            <a:r>
              <a:rPr lang="en-US" sz="4000" dirty="0"/>
              <a:t> is an </a:t>
            </a:r>
            <a:r>
              <a:rPr lang="en-US" sz="4000" i="1" dirty="0"/>
              <a:t>ordered collection</a:t>
            </a:r>
            <a:r>
              <a:rPr lang="en-US" sz="4000" dirty="0"/>
              <a:t> of random variables</a:t>
            </a:r>
          </a:p>
        </p:txBody>
      </p:sp>
    </p:spTree>
    <p:extLst>
      <p:ext uri="{BB962C8B-B14F-4D97-AF65-F5344CB8AC3E}">
        <p14:creationId xmlns:p14="http://schemas.microsoft.com/office/powerpoint/2010/main" val="3485495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a:bodyPr>
          <a:lstStyle/>
          <a:p>
            <a:pPr marL="0" indent="0">
              <a:buNone/>
            </a:pPr>
            <a:endParaRPr lang="en-US" dirty="0"/>
          </a:p>
          <a:p>
            <a:pPr marL="0" indent="0">
              <a:buNone/>
            </a:pPr>
            <a:endParaRPr lang="en-US" dirty="0"/>
          </a:p>
          <a:p>
            <a:pPr marL="0" indent="0">
              <a:buNone/>
            </a:pPr>
            <a:r>
              <a:rPr lang="en-US" dirty="0"/>
              <a:t>The distribution of a stochastic process is the </a:t>
            </a:r>
            <a:r>
              <a:rPr lang="en-US" b="1" dirty="0"/>
              <a:t>joint distribution</a:t>
            </a:r>
            <a:r>
              <a:rPr lang="en-US" dirty="0"/>
              <a:t> across all times: </a:t>
            </a:r>
            <a:r>
              <a:rPr lang="en-US" i="1" dirty="0"/>
              <a:t>p(x</a:t>
            </a:r>
            <a:r>
              <a:rPr lang="en-US" i="1" baseline="-25000" dirty="0"/>
              <a:t>1</a:t>
            </a:r>
            <a:r>
              <a:rPr lang="en-US" i="1" dirty="0"/>
              <a:t>, x</a:t>
            </a:r>
            <a:r>
              <a:rPr lang="en-US" i="1" baseline="-25000" dirty="0"/>
              <a:t>2</a:t>
            </a:r>
            <a:r>
              <a:rPr lang="en-US" i="1" dirty="0"/>
              <a:t>,… </a:t>
            </a:r>
            <a:r>
              <a:rPr lang="en-US" i="1" dirty="0" err="1"/>
              <a:t>x</a:t>
            </a:r>
            <a:r>
              <a:rPr lang="en-US" i="1" baseline="-25000" dirty="0" err="1"/>
              <a:t>N</a:t>
            </a:r>
            <a:r>
              <a:rPr lang="en-US" i="1" dirty="0"/>
              <a:t>)</a:t>
            </a:r>
            <a:endParaRPr lang="en-US" dirty="0"/>
          </a:p>
          <a:p>
            <a:pPr marL="0" indent="0">
              <a:buNone/>
            </a:pPr>
            <a:endParaRPr lang="en-US" i="1" dirty="0"/>
          </a:p>
          <a:p>
            <a:pPr marL="0" indent="0">
              <a:buNone/>
            </a:pPr>
            <a:endParaRPr lang="en-US" i="1" dirty="0"/>
          </a:p>
          <a:p>
            <a:pPr marL="0" indent="0">
              <a:buNone/>
            </a:pPr>
            <a:endParaRPr lang="en-US" dirty="0"/>
          </a:p>
        </p:txBody>
      </p:sp>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A </a:t>
            </a:r>
            <a:r>
              <a:rPr lang="en-US" sz="4000" b="1" dirty="0"/>
              <a:t>stochastic process</a:t>
            </a:r>
            <a:r>
              <a:rPr lang="en-US" sz="4000" dirty="0"/>
              <a:t> is characterized by its mean, variance, &amp;</a:t>
            </a:r>
            <a:r>
              <a:rPr lang="en-US" sz="4000" i="1" dirty="0"/>
              <a:t> relationship b/w timesteps</a:t>
            </a:r>
            <a:endParaRPr lang="en-US" sz="4000" dirty="0"/>
          </a:p>
        </p:txBody>
      </p:sp>
    </p:spTree>
    <p:extLst>
      <p:ext uri="{BB962C8B-B14F-4D97-AF65-F5344CB8AC3E}">
        <p14:creationId xmlns:p14="http://schemas.microsoft.com/office/powerpoint/2010/main" val="5195963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A collection of possible realizations of the stochastic process is called an </a:t>
            </a:r>
            <a:r>
              <a:rPr lang="en-US" sz="4000" b="1" dirty="0"/>
              <a:t>ensemble</a:t>
            </a:r>
            <a:endParaRPr lang="en-US" sz="4000" dirty="0"/>
          </a:p>
        </p:txBody>
      </p:sp>
      <p:pic>
        <p:nvPicPr>
          <p:cNvPr id="7" name="Content Placeholder 6">
            <a:extLst>
              <a:ext uri="{FF2B5EF4-FFF2-40B4-BE49-F238E27FC236}">
                <a16:creationId xmlns:a16="http://schemas.microsoft.com/office/drawing/2014/main" id="{096358A1-3014-244F-EE2C-4156A4213F65}"/>
              </a:ext>
            </a:extLst>
          </p:cNvPr>
          <p:cNvPicPr>
            <a:picLocks noGrp="1" noChangeAspect="1"/>
          </p:cNvPicPr>
          <p:nvPr>
            <p:ph idx="1"/>
          </p:nvPr>
        </p:nvPicPr>
        <p:blipFill>
          <a:blip r:embed="rId2"/>
          <a:stretch>
            <a:fillRect/>
          </a:stretch>
        </p:blipFill>
        <p:spPr>
          <a:xfrm>
            <a:off x="2059854" y="2458389"/>
            <a:ext cx="8072292" cy="4227226"/>
          </a:xfrm>
        </p:spPr>
      </p:pic>
    </p:spTree>
    <p:extLst>
      <p:ext uri="{BB962C8B-B14F-4D97-AF65-F5344CB8AC3E}">
        <p14:creationId xmlns:p14="http://schemas.microsoft.com/office/powerpoint/2010/main" val="333456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In weather, this is due to the </a:t>
            </a:r>
            <a:r>
              <a:rPr lang="en-US" sz="4000" i="1" dirty="0"/>
              <a:t>Butterfly effect</a:t>
            </a:r>
            <a:r>
              <a:rPr lang="en-US" sz="4000" dirty="0"/>
              <a:t>: tiny initial differences grow in time</a:t>
            </a:r>
          </a:p>
        </p:txBody>
      </p:sp>
      <p:pic>
        <p:nvPicPr>
          <p:cNvPr id="7" name="Content Placeholder 6">
            <a:extLst>
              <a:ext uri="{FF2B5EF4-FFF2-40B4-BE49-F238E27FC236}">
                <a16:creationId xmlns:a16="http://schemas.microsoft.com/office/drawing/2014/main" id="{096358A1-3014-244F-EE2C-4156A4213F65}"/>
              </a:ext>
            </a:extLst>
          </p:cNvPr>
          <p:cNvPicPr>
            <a:picLocks noGrp="1" noChangeAspect="1"/>
          </p:cNvPicPr>
          <p:nvPr>
            <p:ph idx="1"/>
          </p:nvPr>
        </p:nvPicPr>
        <p:blipFill>
          <a:blip r:embed="rId2"/>
          <a:stretch>
            <a:fillRect/>
          </a:stretch>
        </p:blipFill>
        <p:spPr>
          <a:xfrm>
            <a:off x="2059854" y="2458389"/>
            <a:ext cx="8072292" cy="4227226"/>
          </a:xfrm>
        </p:spPr>
      </p:pic>
    </p:spTree>
    <p:extLst>
      <p:ext uri="{BB962C8B-B14F-4D97-AF65-F5344CB8AC3E}">
        <p14:creationId xmlns:p14="http://schemas.microsoft.com/office/powerpoint/2010/main" val="2575252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a:bodyPr>
          <a:lstStyle/>
          <a:p>
            <a:pPr marL="0" indent="0">
              <a:buNone/>
            </a:pPr>
            <a:r>
              <a:rPr lang="en-US" dirty="0"/>
              <a:t>I.e. an average over the joint distribution</a:t>
            </a:r>
          </a:p>
          <a:p>
            <a:pPr marL="0" indent="0">
              <a:buNone/>
            </a:pPr>
            <a:endParaRPr lang="en-US" i="1" dirty="0"/>
          </a:p>
          <a:p>
            <a:pPr marL="0" indent="0">
              <a:buNone/>
            </a:pPr>
            <a:endParaRPr lang="en-US" dirty="0"/>
          </a:p>
        </p:txBody>
      </p:sp>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The expectation of a stochastic process is an </a:t>
            </a:r>
            <a:r>
              <a:rPr lang="en-US" sz="4000" b="1" dirty="0"/>
              <a:t>ensemble average</a:t>
            </a:r>
            <a:r>
              <a:rPr lang="en-US" sz="4000" dirty="0"/>
              <a:t> (not time average)</a:t>
            </a:r>
          </a:p>
        </p:txBody>
      </p:sp>
      <p:pic>
        <p:nvPicPr>
          <p:cNvPr id="6" name="Content Placeholder 6">
            <a:extLst>
              <a:ext uri="{FF2B5EF4-FFF2-40B4-BE49-F238E27FC236}">
                <a16:creationId xmlns:a16="http://schemas.microsoft.com/office/drawing/2014/main" id="{3C726534-2112-DCE9-D340-FA35DD3F9412}"/>
              </a:ext>
            </a:extLst>
          </p:cNvPr>
          <p:cNvPicPr>
            <a:picLocks noChangeAspect="1"/>
          </p:cNvPicPr>
          <p:nvPr/>
        </p:nvPicPr>
        <p:blipFill>
          <a:blip r:embed="rId2"/>
          <a:stretch>
            <a:fillRect/>
          </a:stretch>
        </p:blipFill>
        <p:spPr>
          <a:xfrm>
            <a:off x="2578308" y="3429000"/>
            <a:ext cx="6204723" cy="3249234"/>
          </a:xfrm>
          <a:prstGeom prst="rect">
            <a:avLst/>
          </a:prstGeom>
        </p:spPr>
      </p:pic>
    </p:spTree>
    <p:extLst>
      <p:ext uri="{BB962C8B-B14F-4D97-AF65-F5344CB8AC3E}">
        <p14:creationId xmlns:p14="http://schemas.microsoft.com/office/powerpoint/2010/main" val="4184009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a:bodyPr>
          <a:lstStyle/>
          <a:p>
            <a:pPr marL="0" indent="0">
              <a:buNone/>
            </a:pPr>
            <a:r>
              <a:rPr lang="en-US" dirty="0"/>
              <a:t>I.e. a collection of observations that is </a:t>
            </a:r>
            <a:r>
              <a:rPr lang="en-US" i="1" dirty="0"/>
              <a:t>sequenced in time</a:t>
            </a:r>
          </a:p>
          <a:p>
            <a:pPr marL="0" indent="0">
              <a:buNone/>
            </a:pPr>
            <a:r>
              <a:rPr lang="en-US" dirty="0">
                <a:solidFill>
                  <a:schemeClr val="bg1">
                    <a:lumMod val="50000"/>
                  </a:schemeClr>
                </a:solidFill>
              </a:rPr>
              <a:t>Denoted </a:t>
            </a:r>
            <a:r>
              <a:rPr lang="en-US" i="1" dirty="0">
                <a:solidFill>
                  <a:schemeClr val="bg1">
                    <a:lumMod val="50000"/>
                  </a:schemeClr>
                </a:solidFill>
              </a:rPr>
              <a:t>X</a:t>
            </a:r>
            <a:r>
              <a:rPr lang="en-US" i="1" baseline="-25000" dirty="0">
                <a:solidFill>
                  <a:schemeClr val="bg1">
                    <a:lumMod val="50000"/>
                  </a:schemeClr>
                </a:solidFill>
              </a:rPr>
              <a:t>1</a:t>
            </a:r>
            <a:r>
              <a:rPr lang="en-US" i="1" dirty="0">
                <a:solidFill>
                  <a:schemeClr val="bg1">
                    <a:lumMod val="50000"/>
                  </a:schemeClr>
                </a:solidFill>
              </a:rPr>
              <a:t>, X</a:t>
            </a:r>
            <a:r>
              <a:rPr lang="en-US" i="1" baseline="-25000" dirty="0">
                <a:solidFill>
                  <a:schemeClr val="bg1">
                    <a:lumMod val="50000"/>
                  </a:schemeClr>
                </a:solidFill>
              </a:rPr>
              <a:t>2</a:t>
            </a:r>
            <a:r>
              <a:rPr lang="en-US" i="1" dirty="0">
                <a:solidFill>
                  <a:schemeClr val="bg1">
                    <a:lumMod val="50000"/>
                  </a:schemeClr>
                </a:solidFill>
              </a:rPr>
              <a:t>,</a:t>
            </a:r>
            <a:r>
              <a:rPr lang="en-US" dirty="0">
                <a:solidFill>
                  <a:schemeClr val="bg1">
                    <a:lumMod val="50000"/>
                  </a:schemeClr>
                </a:solidFill>
              </a:rPr>
              <a:t> etc., where subscript denotes the order in time</a:t>
            </a:r>
          </a:p>
          <a:p>
            <a:pPr marL="0" indent="0">
              <a:buNone/>
            </a:pPr>
            <a:endParaRPr lang="en-US" dirty="0">
              <a:solidFill>
                <a:schemeClr val="bg1">
                  <a:lumMod val="50000"/>
                </a:schemeClr>
              </a:solidFill>
            </a:endParaRPr>
          </a:p>
          <a:p>
            <a:pPr marL="0" indent="0">
              <a:buNone/>
            </a:pPr>
            <a:endParaRPr lang="en-US" dirty="0">
              <a:solidFill>
                <a:schemeClr val="bg1">
                  <a:lumMod val="50000"/>
                </a:schemeClr>
              </a:solidFill>
            </a:endParaRPr>
          </a:p>
          <a:p>
            <a:pPr marL="0" indent="0">
              <a:buNone/>
            </a:pPr>
            <a:r>
              <a:rPr lang="en-US" dirty="0"/>
              <a:t>That said, most of the techniques we’ll discuss also apply to things indexed in space</a:t>
            </a:r>
          </a:p>
          <a:p>
            <a:pPr marL="0" indent="0">
              <a:buNone/>
            </a:pPr>
            <a:r>
              <a:rPr lang="en-US" dirty="0">
                <a:solidFill>
                  <a:schemeClr val="bg1">
                    <a:lumMod val="50000"/>
                  </a:schemeClr>
                </a:solidFill>
              </a:rPr>
              <a:t>In that case, </a:t>
            </a:r>
            <a:r>
              <a:rPr lang="en-US" i="1" dirty="0">
                <a:solidFill>
                  <a:schemeClr val="bg1">
                    <a:lumMod val="50000"/>
                  </a:schemeClr>
                </a:solidFill>
              </a:rPr>
              <a:t>X</a:t>
            </a:r>
            <a:r>
              <a:rPr lang="en-US" i="1" baseline="-25000" dirty="0">
                <a:solidFill>
                  <a:schemeClr val="bg1">
                    <a:lumMod val="50000"/>
                  </a:schemeClr>
                </a:solidFill>
              </a:rPr>
              <a:t>1</a:t>
            </a:r>
            <a:r>
              <a:rPr lang="en-US" i="1" dirty="0">
                <a:solidFill>
                  <a:schemeClr val="bg1">
                    <a:lumMod val="50000"/>
                  </a:schemeClr>
                </a:solidFill>
              </a:rPr>
              <a:t>, </a:t>
            </a:r>
            <a:r>
              <a:rPr lang="en-US" dirty="0">
                <a:solidFill>
                  <a:schemeClr val="bg1">
                    <a:lumMod val="50000"/>
                  </a:schemeClr>
                </a:solidFill>
              </a:rPr>
              <a:t>is the value at location 1, </a:t>
            </a:r>
            <a:r>
              <a:rPr lang="en-US" i="1" dirty="0">
                <a:solidFill>
                  <a:schemeClr val="bg1">
                    <a:lumMod val="50000"/>
                  </a:schemeClr>
                </a:solidFill>
              </a:rPr>
              <a:t>X</a:t>
            </a:r>
            <a:r>
              <a:rPr lang="en-US" i="1" baseline="-25000" dirty="0">
                <a:solidFill>
                  <a:schemeClr val="bg1">
                    <a:lumMod val="50000"/>
                  </a:schemeClr>
                </a:solidFill>
              </a:rPr>
              <a:t>2</a:t>
            </a:r>
            <a:r>
              <a:rPr lang="en-US" i="1" dirty="0">
                <a:solidFill>
                  <a:schemeClr val="bg1">
                    <a:lumMod val="50000"/>
                  </a:schemeClr>
                </a:solidFill>
              </a:rPr>
              <a:t>,</a:t>
            </a:r>
            <a:r>
              <a:rPr lang="en-US" dirty="0">
                <a:solidFill>
                  <a:schemeClr val="bg1">
                    <a:lumMod val="50000"/>
                  </a:schemeClr>
                </a:solidFill>
              </a:rPr>
              <a:t> is the value at location 2, etc.</a:t>
            </a:r>
          </a:p>
          <a:p>
            <a:pPr marL="0" indent="0">
              <a:buNone/>
            </a:pPr>
            <a:endParaRPr lang="en-US" dirty="0"/>
          </a:p>
        </p:txBody>
      </p:sp>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A </a:t>
            </a:r>
            <a:r>
              <a:rPr lang="en-US" sz="4000" b="1" dirty="0"/>
              <a:t>time series</a:t>
            </a:r>
            <a:r>
              <a:rPr lang="en-US" sz="4000" dirty="0"/>
              <a:t> (or </a:t>
            </a:r>
            <a:r>
              <a:rPr lang="en-US" sz="4000" b="1" dirty="0"/>
              <a:t>timeseries</a:t>
            </a:r>
            <a:r>
              <a:rPr lang="en-US" sz="4000" dirty="0"/>
              <a:t>) is, well, a series of observations sequenced in time</a:t>
            </a:r>
          </a:p>
        </p:txBody>
      </p:sp>
    </p:spTree>
    <p:extLst>
      <p:ext uri="{BB962C8B-B14F-4D97-AF65-F5344CB8AC3E}">
        <p14:creationId xmlns:p14="http://schemas.microsoft.com/office/powerpoint/2010/main" val="207843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lnSpcReduction="10000"/>
          </a:bodyPr>
          <a:lstStyle/>
          <a:p>
            <a:pPr marL="0" indent="0">
              <a:buNone/>
            </a:pPr>
            <a:r>
              <a:rPr lang="en-US" i="1" dirty="0"/>
              <a:t>One imagines an ensemble of Earths, each subjected to the same external influences, each with the same distribution of continents and oceans, and the weather on each going through normal fluctuations independently of the others.</a:t>
            </a:r>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r>
              <a:rPr lang="en-US" i="1" dirty="0"/>
              <a:t> </a:t>
            </a:r>
            <a:endParaRPr lang="en-US" dirty="0"/>
          </a:p>
        </p:txBody>
      </p:sp>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Definition of </a:t>
            </a:r>
            <a:r>
              <a:rPr lang="en-US" sz="4000" i="1" dirty="0"/>
              <a:t>climate</a:t>
            </a:r>
            <a:r>
              <a:rPr lang="en-US" sz="4000" dirty="0"/>
              <a:t> as a stochastic process from </a:t>
            </a:r>
            <a:r>
              <a:rPr lang="en-US" sz="4000" i="1" dirty="0"/>
              <a:t>Leith (1978)</a:t>
            </a:r>
            <a:r>
              <a:rPr lang="en-US" sz="4000" dirty="0"/>
              <a:t>:</a:t>
            </a:r>
          </a:p>
        </p:txBody>
      </p:sp>
    </p:spTree>
    <p:extLst>
      <p:ext uri="{BB962C8B-B14F-4D97-AF65-F5344CB8AC3E}">
        <p14:creationId xmlns:p14="http://schemas.microsoft.com/office/powerpoint/2010/main" val="38517079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lnSpcReduction="10000"/>
          </a:bodyPr>
          <a:lstStyle/>
          <a:p>
            <a:pPr marL="0" indent="0">
              <a:buNone/>
            </a:pPr>
            <a:r>
              <a:rPr lang="en-US" i="1" dirty="0">
                <a:solidFill>
                  <a:schemeClr val="bg1">
                    <a:lumMod val="50000"/>
                  </a:schemeClr>
                </a:solidFill>
              </a:rPr>
              <a:t>One imagines an ensemble of Earths, each subjected to the same external influences, each with the same distribution of continents and oceans, and the weather on each going through normal fluctuations independently of the others. </a:t>
            </a:r>
            <a:r>
              <a:rPr lang="en-US" i="1" dirty="0"/>
              <a:t> One next imagines that the distribution of states … can change relatively slowly owing to changing external influences.  </a:t>
            </a:r>
          </a:p>
          <a:p>
            <a:pPr marL="0" indent="0">
              <a:buNone/>
            </a:pPr>
            <a:endParaRPr lang="en-US" i="1" dirty="0"/>
          </a:p>
          <a:p>
            <a:pPr marL="0" indent="0">
              <a:buNone/>
            </a:pPr>
            <a:endParaRPr lang="en-US" i="1" dirty="0"/>
          </a:p>
          <a:p>
            <a:pPr marL="0" indent="0">
              <a:buNone/>
            </a:pPr>
            <a:r>
              <a:rPr lang="en-US" i="1" dirty="0"/>
              <a:t>.</a:t>
            </a:r>
          </a:p>
        </p:txBody>
      </p:sp>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Definition of </a:t>
            </a:r>
            <a:r>
              <a:rPr lang="en-US" sz="4000" i="1" dirty="0"/>
              <a:t>climate</a:t>
            </a:r>
            <a:r>
              <a:rPr lang="en-US" sz="4000" dirty="0"/>
              <a:t> as a stochastic process from </a:t>
            </a:r>
            <a:r>
              <a:rPr lang="en-US" sz="4000" i="1" dirty="0"/>
              <a:t>Leith (1978)</a:t>
            </a:r>
            <a:r>
              <a:rPr lang="en-US" sz="4000" dirty="0"/>
              <a:t>:</a:t>
            </a:r>
          </a:p>
        </p:txBody>
      </p:sp>
    </p:spTree>
    <p:extLst>
      <p:ext uri="{BB962C8B-B14F-4D97-AF65-F5344CB8AC3E}">
        <p14:creationId xmlns:p14="http://schemas.microsoft.com/office/powerpoint/2010/main" val="2684664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lnSpcReduction="10000"/>
          </a:bodyPr>
          <a:lstStyle/>
          <a:p>
            <a:pPr marL="0" indent="0">
              <a:buNone/>
            </a:pPr>
            <a:r>
              <a:rPr lang="en-US" i="1" dirty="0">
                <a:solidFill>
                  <a:schemeClr val="bg1">
                    <a:lumMod val="50000"/>
                  </a:schemeClr>
                </a:solidFill>
              </a:rPr>
              <a:t>One imagines an ensemble of Earths, each subjected to the same external influences, each with the same distribution of continents and oceans, and the weather on each going through normal fluctuations independently of the others.  One next imagines that the distribution of states … can change relatively slowly owing to changing external influences.  </a:t>
            </a:r>
            <a:r>
              <a:rPr lang="en-US" i="1" dirty="0"/>
              <a:t>The climate is then defined in terms of averages over this ensemble.</a:t>
            </a:r>
          </a:p>
          <a:p>
            <a:pPr marL="0" indent="0">
              <a:buNone/>
            </a:pPr>
            <a:endParaRPr lang="en-US" i="1" dirty="0"/>
          </a:p>
          <a:p>
            <a:pPr marL="0" indent="0">
              <a:buNone/>
            </a:pPr>
            <a:r>
              <a:rPr lang="en-US" i="1" dirty="0"/>
              <a:t>.</a:t>
            </a:r>
            <a:endParaRPr lang="en-US" dirty="0"/>
          </a:p>
        </p:txBody>
      </p:sp>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Definition of </a:t>
            </a:r>
            <a:r>
              <a:rPr lang="en-US" sz="4000" i="1" dirty="0"/>
              <a:t>climate</a:t>
            </a:r>
            <a:r>
              <a:rPr lang="en-US" sz="4000" dirty="0"/>
              <a:t> as a stochastic process from </a:t>
            </a:r>
            <a:r>
              <a:rPr lang="en-US" sz="4000" i="1" dirty="0"/>
              <a:t>Leith (1978)</a:t>
            </a:r>
            <a:r>
              <a:rPr lang="en-US" sz="4000" dirty="0"/>
              <a:t>:</a:t>
            </a:r>
          </a:p>
        </p:txBody>
      </p:sp>
    </p:spTree>
    <p:extLst>
      <p:ext uri="{BB962C8B-B14F-4D97-AF65-F5344CB8AC3E}">
        <p14:creationId xmlns:p14="http://schemas.microsoft.com/office/powerpoint/2010/main" val="2212379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lnSpcReduction="10000"/>
          </a:bodyPr>
          <a:lstStyle/>
          <a:p>
            <a:pPr marL="0" indent="0">
              <a:buNone/>
            </a:pPr>
            <a:r>
              <a:rPr lang="en-US" i="1" dirty="0">
                <a:solidFill>
                  <a:schemeClr val="bg1">
                    <a:lumMod val="50000"/>
                  </a:schemeClr>
                </a:solidFill>
              </a:rPr>
              <a:t>One imagines an ensemble of Earths, each subjected to the same external influences, each with the same distribution of continents and oceans, and the weather on each going through normal fluctuations independently of the others.  One next imagines that the distribution of states … can change relatively slowly owing to changing external influences.  The climate is then defined in terms of averages over this ensemble.  </a:t>
            </a:r>
            <a:r>
              <a:rPr lang="en-US" i="1" dirty="0"/>
              <a:t>It is immediately evident that this ensemble-averaged climate is an ideal theoretical concept inaccessible by direct observations …</a:t>
            </a:r>
          </a:p>
          <a:p>
            <a:pPr marL="0" indent="0">
              <a:buNone/>
            </a:pPr>
            <a:endParaRPr lang="en-US" dirty="0"/>
          </a:p>
        </p:txBody>
      </p:sp>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Definition of </a:t>
            </a:r>
            <a:r>
              <a:rPr lang="en-US" sz="4000" i="1" dirty="0"/>
              <a:t>climate</a:t>
            </a:r>
            <a:r>
              <a:rPr lang="en-US" sz="4000" dirty="0"/>
              <a:t> as a stochastic process from </a:t>
            </a:r>
            <a:r>
              <a:rPr lang="en-US" sz="4000" i="1" dirty="0"/>
              <a:t>Leith (1978)</a:t>
            </a:r>
            <a:r>
              <a:rPr lang="en-US" sz="4000" dirty="0"/>
              <a:t>:</a:t>
            </a:r>
          </a:p>
        </p:txBody>
      </p:sp>
    </p:spTree>
    <p:extLst>
      <p:ext uri="{BB962C8B-B14F-4D97-AF65-F5344CB8AC3E}">
        <p14:creationId xmlns:p14="http://schemas.microsoft.com/office/powerpoint/2010/main" val="2183082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a:bodyPr>
          <a:lstStyle/>
          <a:p>
            <a:pPr marL="0" indent="0">
              <a:buNone/>
            </a:pPr>
            <a:endParaRPr lang="en-US" dirty="0"/>
          </a:p>
          <a:p>
            <a:pPr marL="0" indent="0">
              <a:buNone/>
            </a:pPr>
            <a:endParaRPr lang="en-US" dirty="0"/>
          </a:p>
          <a:p>
            <a:pPr marL="0" indent="0">
              <a:buNone/>
            </a:pPr>
            <a:endParaRPr lang="en-US" dirty="0"/>
          </a:p>
        </p:txBody>
      </p:sp>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Ensembles in climate modeling: </a:t>
            </a:r>
            <a:r>
              <a:rPr lang="en-US" sz="4000" i="1" dirty="0" err="1"/>
              <a:t>Deser</a:t>
            </a:r>
            <a:r>
              <a:rPr lang="en-US" sz="4000" i="1" dirty="0"/>
              <a:t> et al 2012 </a:t>
            </a:r>
            <a:r>
              <a:rPr lang="en-US" sz="4000" dirty="0">
                <a:hlinkClick r:id="rId2"/>
              </a:rPr>
              <a:t>https://doi.org/10.1038/nclimate1562</a:t>
            </a:r>
            <a:r>
              <a:rPr lang="en-US" sz="4000" dirty="0"/>
              <a:t> </a:t>
            </a:r>
          </a:p>
        </p:txBody>
      </p:sp>
      <p:pic>
        <p:nvPicPr>
          <p:cNvPr id="2" name="Content Placeholder 6">
            <a:extLst>
              <a:ext uri="{FF2B5EF4-FFF2-40B4-BE49-F238E27FC236}">
                <a16:creationId xmlns:a16="http://schemas.microsoft.com/office/drawing/2014/main" id="{95C4D325-B8AF-EFB3-A1D1-DC34BB6E2749}"/>
              </a:ext>
            </a:extLst>
          </p:cNvPr>
          <p:cNvPicPr>
            <a:picLocks noChangeAspect="1"/>
          </p:cNvPicPr>
          <p:nvPr/>
        </p:nvPicPr>
        <p:blipFill>
          <a:blip r:embed="rId3"/>
          <a:stretch>
            <a:fillRect/>
          </a:stretch>
        </p:blipFill>
        <p:spPr>
          <a:xfrm>
            <a:off x="914399" y="2489192"/>
            <a:ext cx="4944475" cy="4165620"/>
          </a:xfrm>
          <a:prstGeom prst="rect">
            <a:avLst/>
          </a:prstGeom>
        </p:spPr>
      </p:pic>
      <p:sp>
        <p:nvSpPr>
          <p:cNvPr id="4" name="TextBox 3">
            <a:extLst>
              <a:ext uri="{FF2B5EF4-FFF2-40B4-BE49-F238E27FC236}">
                <a16:creationId xmlns:a16="http://schemas.microsoft.com/office/drawing/2014/main" id="{2E529A98-7BF8-8731-9C3A-9F2FCE0145FF}"/>
              </a:ext>
            </a:extLst>
          </p:cNvPr>
          <p:cNvSpPr txBox="1"/>
          <p:nvPr/>
        </p:nvSpPr>
        <p:spPr>
          <a:xfrm>
            <a:off x="6172198" y="2767330"/>
            <a:ext cx="5705341" cy="4154984"/>
          </a:xfrm>
          <a:prstGeom prst="rect">
            <a:avLst/>
          </a:prstGeom>
          <a:noFill/>
        </p:spPr>
        <p:txBody>
          <a:bodyPr wrap="square" rtlCol="0">
            <a:spAutoFit/>
          </a:bodyPr>
          <a:lstStyle/>
          <a:p>
            <a:r>
              <a:rPr lang="en-US" sz="2400" dirty="0"/>
              <a:t>Role of </a:t>
            </a:r>
            <a:r>
              <a:rPr lang="en-US" sz="2400" b="1" dirty="0"/>
              <a:t>internal variability</a:t>
            </a:r>
            <a:r>
              <a:rPr lang="en-US" sz="2400" dirty="0"/>
              <a:t> in projections of future changes in precipitation caused by climate change</a:t>
            </a:r>
          </a:p>
          <a:p>
            <a:endParaRPr lang="en-US" sz="2400" dirty="0"/>
          </a:p>
          <a:p>
            <a:r>
              <a:rPr lang="en-US" sz="2400" dirty="0"/>
              <a:t>They perform the exact same simulation in the exact same climate model 40 times: an </a:t>
            </a:r>
            <a:r>
              <a:rPr lang="en-US" sz="2400" i="1" dirty="0"/>
              <a:t>ensemble</a:t>
            </a:r>
            <a:endParaRPr lang="en-US" sz="2400" dirty="0"/>
          </a:p>
          <a:p>
            <a:endParaRPr lang="en-US" sz="2400" dirty="0"/>
          </a:p>
          <a:p>
            <a:r>
              <a:rPr lang="en-US" sz="2400" dirty="0"/>
              <a:t>But each </a:t>
            </a:r>
            <a:r>
              <a:rPr lang="en-US" sz="2400" i="1" dirty="0"/>
              <a:t>ensemble member</a:t>
            </a:r>
            <a:r>
              <a:rPr lang="en-US" sz="2400" dirty="0"/>
              <a:t> starts from a </a:t>
            </a:r>
            <a:r>
              <a:rPr lang="en-US" sz="2400" i="1" dirty="0"/>
              <a:t>slightly </a:t>
            </a:r>
            <a:r>
              <a:rPr lang="en-US" sz="2400" dirty="0"/>
              <a:t>different initial condition</a:t>
            </a:r>
          </a:p>
          <a:p>
            <a:endParaRPr lang="en-US" sz="2400" dirty="0"/>
          </a:p>
        </p:txBody>
      </p:sp>
    </p:spTree>
    <p:extLst>
      <p:ext uri="{BB962C8B-B14F-4D97-AF65-F5344CB8AC3E}">
        <p14:creationId xmlns:p14="http://schemas.microsoft.com/office/powerpoint/2010/main" val="7568813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a:bodyPr>
          <a:lstStyle/>
          <a:p>
            <a:pPr marL="0" indent="0">
              <a:buNone/>
            </a:pPr>
            <a:endParaRPr lang="en-US" dirty="0"/>
          </a:p>
          <a:p>
            <a:pPr marL="0" indent="0">
              <a:buNone/>
            </a:pPr>
            <a:endParaRPr lang="en-US" dirty="0"/>
          </a:p>
          <a:p>
            <a:pPr marL="0" indent="0">
              <a:buNone/>
            </a:pPr>
            <a:endParaRPr lang="en-US" dirty="0"/>
          </a:p>
        </p:txBody>
      </p:sp>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Ensembles in climate modeling: </a:t>
            </a:r>
            <a:r>
              <a:rPr lang="en-US" sz="4000" i="1" dirty="0" err="1"/>
              <a:t>Deser</a:t>
            </a:r>
            <a:r>
              <a:rPr lang="en-US" sz="4000" i="1" dirty="0"/>
              <a:t> et al 2012 </a:t>
            </a:r>
            <a:r>
              <a:rPr lang="en-US" sz="4000" dirty="0">
                <a:hlinkClick r:id="rId2"/>
              </a:rPr>
              <a:t>https://doi.org/10.1038/nclimate1562</a:t>
            </a:r>
            <a:r>
              <a:rPr lang="en-US" sz="4000" dirty="0"/>
              <a:t> </a:t>
            </a:r>
          </a:p>
        </p:txBody>
      </p:sp>
      <p:pic>
        <p:nvPicPr>
          <p:cNvPr id="2" name="Content Placeholder 6">
            <a:extLst>
              <a:ext uri="{FF2B5EF4-FFF2-40B4-BE49-F238E27FC236}">
                <a16:creationId xmlns:a16="http://schemas.microsoft.com/office/drawing/2014/main" id="{95C4D325-B8AF-EFB3-A1D1-DC34BB6E2749}"/>
              </a:ext>
            </a:extLst>
          </p:cNvPr>
          <p:cNvPicPr>
            <a:picLocks noChangeAspect="1"/>
          </p:cNvPicPr>
          <p:nvPr/>
        </p:nvPicPr>
        <p:blipFill rotWithShape="1">
          <a:blip r:embed="rId3"/>
          <a:srcRect r="59160" b="17074"/>
          <a:stretch/>
        </p:blipFill>
        <p:spPr>
          <a:xfrm>
            <a:off x="2171699" y="2479387"/>
            <a:ext cx="2381251" cy="4073595"/>
          </a:xfrm>
          <a:prstGeom prst="rect">
            <a:avLst/>
          </a:prstGeom>
        </p:spPr>
      </p:pic>
      <p:sp>
        <p:nvSpPr>
          <p:cNvPr id="4" name="TextBox 3">
            <a:extLst>
              <a:ext uri="{FF2B5EF4-FFF2-40B4-BE49-F238E27FC236}">
                <a16:creationId xmlns:a16="http://schemas.microsoft.com/office/drawing/2014/main" id="{2E529A98-7BF8-8731-9C3A-9F2FCE0145FF}"/>
              </a:ext>
            </a:extLst>
          </p:cNvPr>
          <p:cNvSpPr txBox="1"/>
          <p:nvPr/>
        </p:nvSpPr>
        <p:spPr>
          <a:xfrm>
            <a:off x="6172198" y="2767330"/>
            <a:ext cx="5705341" cy="3785652"/>
          </a:xfrm>
          <a:prstGeom prst="rect">
            <a:avLst/>
          </a:prstGeom>
          <a:noFill/>
        </p:spPr>
        <p:txBody>
          <a:bodyPr wrap="square" rtlCol="0">
            <a:spAutoFit/>
          </a:bodyPr>
          <a:lstStyle/>
          <a:p>
            <a:r>
              <a:rPr lang="en-US" sz="2400" dirty="0"/>
              <a:t>Because of the </a:t>
            </a:r>
            <a:r>
              <a:rPr lang="en-US" sz="2400" i="1" dirty="0"/>
              <a:t>butterfly effect</a:t>
            </a:r>
            <a:r>
              <a:rPr lang="en-US" sz="2400" dirty="0"/>
              <a:t> (i.e. </a:t>
            </a:r>
            <a:r>
              <a:rPr lang="en-US" sz="2400" i="1" dirty="0"/>
              <a:t>chaos</a:t>
            </a:r>
            <a:r>
              <a:rPr lang="en-US" sz="2400" dirty="0"/>
              <a:t>), those teeny initial differences grow into changes in all of the world’s weather patterns within a week or so</a:t>
            </a:r>
          </a:p>
          <a:p>
            <a:endParaRPr lang="en-US" sz="2400" dirty="0"/>
          </a:p>
          <a:p>
            <a:r>
              <a:rPr lang="en-US" sz="2400" dirty="0"/>
              <a:t>This is </a:t>
            </a:r>
            <a:r>
              <a:rPr lang="en-US" sz="2400" i="1" dirty="0"/>
              <a:t>internal variability</a:t>
            </a:r>
            <a:r>
              <a:rPr lang="en-US" sz="2400" dirty="0"/>
              <a:t>.</a:t>
            </a:r>
          </a:p>
          <a:p>
            <a:endParaRPr lang="en-US" sz="2400" dirty="0"/>
          </a:p>
          <a:p>
            <a:r>
              <a:rPr lang="en-US" sz="2400" dirty="0"/>
              <a:t>This paper asks: how does that internal variability influence rainfall trends?</a:t>
            </a:r>
          </a:p>
          <a:p>
            <a:endParaRPr lang="en-US" sz="2400" dirty="0"/>
          </a:p>
        </p:txBody>
      </p:sp>
    </p:spTree>
    <p:extLst>
      <p:ext uri="{BB962C8B-B14F-4D97-AF65-F5344CB8AC3E}">
        <p14:creationId xmlns:p14="http://schemas.microsoft.com/office/powerpoint/2010/main" val="1509477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95C4D325-B8AF-EFB3-A1D1-DC34BB6E2749}"/>
              </a:ext>
            </a:extLst>
          </p:cNvPr>
          <p:cNvPicPr>
            <a:picLocks noChangeAspect="1"/>
          </p:cNvPicPr>
          <p:nvPr/>
        </p:nvPicPr>
        <p:blipFill rotWithShape="1">
          <a:blip r:embed="rId2"/>
          <a:srcRect l="38147" t="63500" b="15349"/>
          <a:stretch/>
        </p:blipFill>
        <p:spPr>
          <a:xfrm>
            <a:off x="275077" y="2743199"/>
            <a:ext cx="11641845" cy="3353931"/>
          </a:xfrm>
          <a:prstGeom prst="rect">
            <a:avLst/>
          </a:prstGeom>
        </p:spPr>
      </p:pic>
      <p:sp>
        <p:nvSpPr>
          <p:cNvPr id="6" name="Title 4">
            <a:extLst>
              <a:ext uri="{FF2B5EF4-FFF2-40B4-BE49-F238E27FC236}">
                <a16:creationId xmlns:a16="http://schemas.microsoft.com/office/drawing/2014/main" id="{AB00ADA5-3101-5543-F45B-39B6237380A2}"/>
              </a:ext>
            </a:extLst>
          </p:cNvPr>
          <p:cNvSpPr>
            <a:spLocks noGrp="1"/>
          </p:cNvSpPr>
          <p:nvPr>
            <p:ph type="title"/>
          </p:nvPr>
        </p:nvSpPr>
        <p:spPr>
          <a:xfrm>
            <a:off x="1009650" y="571499"/>
            <a:ext cx="10515600" cy="1371600"/>
          </a:xfrm>
        </p:spPr>
        <p:txBody>
          <a:bodyPr>
            <a:normAutofit/>
          </a:bodyPr>
          <a:lstStyle/>
          <a:p>
            <a:r>
              <a:rPr lang="en-US" sz="4000" dirty="0"/>
              <a:t>For the globe as a whole, this internal “noise” makes little difference on the </a:t>
            </a:r>
            <a:r>
              <a:rPr lang="en-US" sz="4000" dirty="0" err="1"/>
              <a:t>precip</a:t>
            </a:r>
            <a:r>
              <a:rPr lang="en-US" sz="4000" dirty="0"/>
              <a:t> trends</a:t>
            </a:r>
          </a:p>
        </p:txBody>
      </p:sp>
      <p:sp>
        <p:nvSpPr>
          <p:cNvPr id="9" name="TextBox 8">
            <a:extLst>
              <a:ext uri="{FF2B5EF4-FFF2-40B4-BE49-F238E27FC236}">
                <a16:creationId xmlns:a16="http://schemas.microsoft.com/office/drawing/2014/main" id="{B92E9189-A6FE-3E25-77FE-9A8E50833908}"/>
              </a:ext>
            </a:extLst>
          </p:cNvPr>
          <p:cNvSpPr txBox="1"/>
          <p:nvPr/>
        </p:nvSpPr>
        <p:spPr>
          <a:xfrm>
            <a:off x="203199" y="6097130"/>
            <a:ext cx="11785599" cy="461665"/>
          </a:xfrm>
          <a:prstGeom prst="rect">
            <a:avLst/>
          </a:prstGeom>
          <a:noFill/>
        </p:spPr>
        <p:txBody>
          <a:bodyPr wrap="none" rtlCol="0">
            <a:spAutoFit/>
          </a:bodyPr>
          <a:lstStyle/>
          <a:p>
            <a:r>
              <a:rPr lang="en-US" sz="2400" dirty="0"/>
              <a:t>Red and blue = simulations with the </a:t>
            </a:r>
            <a:r>
              <a:rPr lang="en-US" sz="2400" dirty="0">
                <a:solidFill>
                  <a:srgbClr val="FF0000"/>
                </a:solidFill>
              </a:rPr>
              <a:t>biggest increase </a:t>
            </a:r>
            <a:r>
              <a:rPr lang="en-US" sz="2400" dirty="0"/>
              <a:t>and </a:t>
            </a:r>
            <a:r>
              <a:rPr lang="en-US" sz="2400" dirty="0">
                <a:solidFill>
                  <a:srgbClr val="0070C0"/>
                </a:solidFill>
              </a:rPr>
              <a:t>least increase </a:t>
            </a:r>
            <a:r>
              <a:rPr lang="en-US" sz="2400" dirty="0"/>
              <a:t>across all 40</a:t>
            </a:r>
          </a:p>
        </p:txBody>
      </p:sp>
    </p:spTree>
    <p:extLst>
      <p:ext uri="{BB962C8B-B14F-4D97-AF65-F5344CB8AC3E}">
        <p14:creationId xmlns:p14="http://schemas.microsoft.com/office/powerpoint/2010/main" val="28710647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95C4D325-B8AF-EFB3-A1D1-DC34BB6E2749}"/>
              </a:ext>
            </a:extLst>
          </p:cNvPr>
          <p:cNvPicPr>
            <a:picLocks noChangeAspect="1"/>
          </p:cNvPicPr>
          <p:nvPr/>
        </p:nvPicPr>
        <p:blipFill rotWithShape="1">
          <a:blip r:embed="rId2"/>
          <a:srcRect l="38147" t="63500" b="15349"/>
          <a:stretch/>
        </p:blipFill>
        <p:spPr>
          <a:xfrm>
            <a:off x="275077" y="2743199"/>
            <a:ext cx="11641845" cy="3353931"/>
          </a:xfrm>
          <a:prstGeom prst="rect">
            <a:avLst/>
          </a:prstGeom>
        </p:spPr>
      </p:pic>
      <p:sp>
        <p:nvSpPr>
          <p:cNvPr id="6" name="Title 4">
            <a:extLst>
              <a:ext uri="{FF2B5EF4-FFF2-40B4-BE49-F238E27FC236}">
                <a16:creationId xmlns:a16="http://schemas.microsoft.com/office/drawing/2014/main" id="{AB00ADA5-3101-5543-F45B-39B6237380A2}"/>
              </a:ext>
            </a:extLst>
          </p:cNvPr>
          <p:cNvSpPr>
            <a:spLocks noGrp="1"/>
          </p:cNvSpPr>
          <p:nvPr>
            <p:ph type="title"/>
          </p:nvPr>
        </p:nvSpPr>
        <p:spPr>
          <a:xfrm>
            <a:off x="1009650" y="571499"/>
            <a:ext cx="10515600" cy="1371600"/>
          </a:xfrm>
        </p:spPr>
        <p:txBody>
          <a:bodyPr>
            <a:normAutofit/>
          </a:bodyPr>
          <a:lstStyle/>
          <a:p>
            <a:r>
              <a:rPr lang="en-US" sz="4000" dirty="0"/>
              <a:t>For the globe as a whole, this internal “noise” makes little difference on the </a:t>
            </a:r>
            <a:r>
              <a:rPr lang="en-US" sz="4000" dirty="0" err="1"/>
              <a:t>precip</a:t>
            </a:r>
            <a:r>
              <a:rPr lang="en-US" sz="4000" dirty="0"/>
              <a:t> trends</a:t>
            </a:r>
          </a:p>
        </p:txBody>
      </p:sp>
      <p:sp>
        <p:nvSpPr>
          <p:cNvPr id="9" name="TextBox 8">
            <a:extLst>
              <a:ext uri="{FF2B5EF4-FFF2-40B4-BE49-F238E27FC236}">
                <a16:creationId xmlns:a16="http://schemas.microsoft.com/office/drawing/2014/main" id="{B92E9189-A6FE-3E25-77FE-9A8E50833908}"/>
              </a:ext>
            </a:extLst>
          </p:cNvPr>
          <p:cNvSpPr txBox="1"/>
          <p:nvPr/>
        </p:nvSpPr>
        <p:spPr>
          <a:xfrm>
            <a:off x="203199" y="6097130"/>
            <a:ext cx="11694227" cy="461665"/>
          </a:xfrm>
          <a:prstGeom prst="rect">
            <a:avLst/>
          </a:prstGeom>
          <a:noFill/>
        </p:spPr>
        <p:txBody>
          <a:bodyPr wrap="none" rtlCol="0">
            <a:spAutoFit/>
          </a:bodyPr>
          <a:lstStyle/>
          <a:p>
            <a:r>
              <a:rPr lang="en-US" sz="2400" dirty="0"/>
              <a:t>“random” fluctuations at individual points cancel out when averaging the whole globe</a:t>
            </a:r>
          </a:p>
        </p:txBody>
      </p:sp>
    </p:spTree>
    <p:extLst>
      <p:ext uri="{BB962C8B-B14F-4D97-AF65-F5344CB8AC3E}">
        <p14:creationId xmlns:p14="http://schemas.microsoft.com/office/powerpoint/2010/main" val="32733551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a:bodyPr>
          <a:lstStyle/>
          <a:p>
            <a:pPr marL="0" indent="0">
              <a:buNone/>
            </a:pPr>
            <a:endParaRPr lang="en-US" dirty="0"/>
          </a:p>
          <a:p>
            <a:pPr marL="0" indent="0">
              <a:buNone/>
            </a:pPr>
            <a:endParaRPr lang="en-US" dirty="0"/>
          </a:p>
          <a:p>
            <a:pPr marL="0" indent="0">
              <a:buNone/>
            </a:pPr>
            <a:endParaRPr lang="en-US" dirty="0"/>
          </a:p>
        </p:txBody>
      </p:sp>
      <p:pic>
        <p:nvPicPr>
          <p:cNvPr id="4" name="Content Placeholder 6">
            <a:extLst>
              <a:ext uri="{FF2B5EF4-FFF2-40B4-BE49-F238E27FC236}">
                <a16:creationId xmlns:a16="http://schemas.microsoft.com/office/drawing/2014/main" id="{500B24B7-95EB-4162-63B3-053E2A1893C1}"/>
              </a:ext>
            </a:extLst>
          </p:cNvPr>
          <p:cNvPicPr>
            <a:picLocks noChangeAspect="1"/>
          </p:cNvPicPr>
          <p:nvPr/>
        </p:nvPicPr>
        <p:blipFill rotWithShape="1">
          <a:blip r:embed="rId2"/>
          <a:srcRect l="38147" b="66858"/>
          <a:stretch/>
        </p:blipFill>
        <p:spPr>
          <a:xfrm>
            <a:off x="1287022" y="1792873"/>
            <a:ext cx="8268603" cy="3732552"/>
          </a:xfrm>
          <a:prstGeom prst="rect">
            <a:avLst/>
          </a:prstGeom>
        </p:spPr>
      </p:pic>
      <p:pic>
        <p:nvPicPr>
          <p:cNvPr id="5" name="Content Placeholder 6">
            <a:extLst>
              <a:ext uri="{FF2B5EF4-FFF2-40B4-BE49-F238E27FC236}">
                <a16:creationId xmlns:a16="http://schemas.microsoft.com/office/drawing/2014/main" id="{DA300ED2-1CF1-7D1B-F54E-748740323B25}"/>
              </a:ext>
            </a:extLst>
          </p:cNvPr>
          <p:cNvPicPr>
            <a:picLocks noChangeAspect="1"/>
          </p:cNvPicPr>
          <p:nvPr/>
        </p:nvPicPr>
        <p:blipFill rotWithShape="1">
          <a:blip r:embed="rId2"/>
          <a:srcRect l="38147" t="74325" b="21779"/>
          <a:stretch/>
        </p:blipFill>
        <p:spPr>
          <a:xfrm>
            <a:off x="1257300" y="5695353"/>
            <a:ext cx="8268604" cy="438747"/>
          </a:xfrm>
          <a:prstGeom prst="rect">
            <a:avLst/>
          </a:prstGeom>
        </p:spPr>
      </p:pic>
      <p:sp>
        <p:nvSpPr>
          <p:cNvPr id="6" name="Title 4">
            <a:extLst>
              <a:ext uri="{FF2B5EF4-FFF2-40B4-BE49-F238E27FC236}">
                <a16:creationId xmlns:a16="http://schemas.microsoft.com/office/drawing/2014/main" id="{AAE4FA84-2A48-5C0B-8130-126A50620536}"/>
              </a:ext>
            </a:extLst>
          </p:cNvPr>
          <p:cNvSpPr>
            <a:spLocks noGrp="1"/>
          </p:cNvSpPr>
          <p:nvPr>
            <p:ph type="title"/>
          </p:nvPr>
        </p:nvSpPr>
        <p:spPr>
          <a:xfrm>
            <a:off x="1009650" y="571499"/>
            <a:ext cx="10515600" cy="1371600"/>
          </a:xfrm>
        </p:spPr>
        <p:txBody>
          <a:bodyPr>
            <a:normAutofit/>
          </a:bodyPr>
          <a:lstStyle/>
          <a:p>
            <a:r>
              <a:rPr lang="en-US" sz="4000" dirty="0"/>
              <a:t>But at any particular location, such as Seattle, this “noise” can win out over the </a:t>
            </a:r>
            <a:r>
              <a:rPr lang="en-US" sz="4000" i="1" dirty="0"/>
              <a:t>forced trend</a:t>
            </a:r>
            <a:endParaRPr lang="en-US" sz="4000" dirty="0"/>
          </a:p>
        </p:txBody>
      </p:sp>
      <p:sp>
        <p:nvSpPr>
          <p:cNvPr id="7" name="TextBox 6">
            <a:extLst>
              <a:ext uri="{FF2B5EF4-FFF2-40B4-BE49-F238E27FC236}">
                <a16:creationId xmlns:a16="http://schemas.microsoft.com/office/drawing/2014/main" id="{F5222305-94F8-0C80-5C54-594135B1E6FC}"/>
              </a:ext>
            </a:extLst>
          </p:cNvPr>
          <p:cNvSpPr txBox="1"/>
          <p:nvPr/>
        </p:nvSpPr>
        <p:spPr>
          <a:xfrm>
            <a:off x="56581" y="6244917"/>
            <a:ext cx="12231233" cy="461665"/>
          </a:xfrm>
          <a:prstGeom prst="rect">
            <a:avLst/>
          </a:prstGeom>
          <a:noFill/>
        </p:spPr>
        <p:txBody>
          <a:bodyPr wrap="none" rtlCol="0">
            <a:spAutoFit/>
          </a:bodyPr>
          <a:lstStyle/>
          <a:p>
            <a:r>
              <a:rPr lang="en-US" sz="2400" dirty="0"/>
              <a:t>Red and blue = simulations with the </a:t>
            </a:r>
            <a:r>
              <a:rPr lang="en-US" sz="2400" dirty="0">
                <a:solidFill>
                  <a:srgbClr val="FF0000"/>
                </a:solidFill>
              </a:rPr>
              <a:t>biggest increase </a:t>
            </a:r>
            <a:r>
              <a:rPr lang="en-US" sz="2400" dirty="0"/>
              <a:t>and </a:t>
            </a:r>
            <a:r>
              <a:rPr lang="en-US" sz="2400" dirty="0">
                <a:solidFill>
                  <a:srgbClr val="0070C0"/>
                </a:solidFill>
              </a:rPr>
              <a:t>biggest decrease </a:t>
            </a:r>
            <a:r>
              <a:rPr lang="en-US" sz="2400" dirty="0"/>
              <a:t>across all 40</a:t>
            </a:r>
          </a:p>
        </p:txBody>
      </p:sp>
    </p:spTree>
    <p:extLst>
      <p:ext uri="{BB962C8B-B14F-4D97-AF65-F5344CB8AC3E}">
        <p14:creationId xmlns:p14="http://schemas.microsoft.com/office/powerpoint/2010/main" val="11250957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a:bodyPr>
          <a:lstStyle/>
          <a:p>
            <a:pPr marL="0" indent="0">
              <a:buNone/>
            </a:pPr>
            <a:endParaRPr lang="en-US" dirty="0"/>
          </a:p>
          <a:p>
            <a:pPr marL="0" indent="0">
              <a:buNone/>
            </a:pPr>
            <a:endParaRPr lang="en-US" dirty="0"/>
          </a:p>
          <a:p>
            <a:pPr marL="0" indent="0">
              <a:buNone/>
            </a:pPr>
            <a:endParaRPr lang="en-US" dirty="0"/>
          </a:p>
        </p:txBody>
      </p:sp>
      <p:pic>
        <p:nvPicPr>
          <p:cNvPr id="2" name="Content Placeholder 6">
            <a:extLst>
              <a:ext uri="{FF2B5EF4-FFF2-40B4-BE49-F238E27FC236}">
                <a16:creationId xmlns:a16="http://schemas.microsoft.com/office/drawing/2014/main" id="{95C4D325-B8AF-EFB3-A1D1-DC34BB6E2749}"/>
              </a:ext>
            </a:extLst>
          </p:cNvPr>
          <p:cNvPicPr>
            <a:picLocks noChangeAspect="1"/>
          </p:cNvPicPr>
          <p:nvPr/>
        </p:nvPicPr>
        <p:blipFill rotWithShape="1">
          <a:blip r:embed="rId2"/>
          <a:srcRect r="61244" b="15349"/>
          <a:stretch/>
        </p:blipFill>
        <p:spPr>
          <a:xfrm>
            <a:off x="1311009" y="78047"/>
            <a:ext cx="3641992" cy="6701905"/>
          </a:xfrm>
          <a:prstGeom prst="rect">
            <a:avLst/>
          </a:prstGeom>
        </p:spPr>
      </p:pic>
      <p:sp>
        <p:nvSpPr>
          <p:cNvPr id="4" name="TextBox 3">
            <a:extLst>
              <a:ext uri="{FF2B5EF4-FFF2-40B4-BE49-F238E27FC236}">
                <a16:creationId xmlns:a16="http://schemas.microsoft.com/office/drawing/2014/main" id="{D13ED9F4-408C-AD16-4CDF-397777A70FFF}"/>
              </a:ext>
            </a:extLst>
          </p:cNvPr>
          <p:cNvSpPr txBox="1"/>
          <p:nvPr/>
        </p:nvSpPr>
        <p:spPr>
          <a:xfrm>
            <a:off x="5553071" y="982175"/>
            <a:ext cx="6076950" cy="4893647"/>
          </a:xfrm>
          <a:prstGeom prst="rect">
            <a:avLst/>
          </a:prstGeom>
          <a:noFill/>
        </p:spPr>
        <p:txBody>
          <a:bodyPr wrap="square" rtlCol="0">
            <a:spAutoFit/>
          </a:bodyPr>
          <a:lstStyle/>
          <a:p>
            <a:r>
              <a:rPr lang="en-US" sz="2400" dirty="0"/>
              <a:t>Maps of the local precipitation trends in these simulations</a:t>
            </a:r>
          </a:p>
          <a:p>
            <a:endParaRPr lang="en-US" sz="2400" dirty="0"/>
          </a:p>
          <a:p>
            <a:r>
              <a:rPr lang="en-US" sz="2400" dirty="0"/>
              <a:t>(top) average across all 40 </a:t>
            </a:r>
            <a:r>
              <a:rPr lang="en-US" sz="2400" i="1" dirty="0"/>
              <a:t>ensemble members </a:t>
            </a:r>
          </a:p>
          <a:p>
            <a:endParaRPr lang="en-US" sz="2400" i="1" dirty="0"/>
          </a:p>
          <a:p>
            <a:r>
              <a:rPr lang="en-US" sz="2400" dirty="0"/>
              <a:t>(middle) the member with the largest positive trend in precipitation over N America</a:t>
            </a:r>
          </a:p>
          <a:p>
            <a:endParaRPr lang="en-US" sz="2400" dirty="0"/>
          </a:p>
          <a:p>
            <a:r>
              <a:rPr lang="en-US" sz="2400" dirty="0"/>
              <a:t>(bottom) the member with the most </a:t>
            </a:r>
            <a:r>
              <a:rPr lang="en-US" sz="2400" i="1" dirty="0"/>
              <a:t>negative</a:t>
            </a:r>
            <a:r>
              <a:rPr lang="en-US" sz="2400" dirty="0"/>
              <a:t> trend in precipitation over N America</a:t>
            </a:r>
          </a:p>
        </p:txBody>
      </p:sp>
    </p:spTree>
    <p:extLst>
      <p:ext uri="{BB962C8B-B14F-4D97-AF65-F5344CB8AC3E}">
        <p14:creationId xmlns:p14="http://schemas.microsoft.com/office/powerpoint/2010/main" val="659461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399" y="2743199"/>
            <a:ext cx="10515599" cy="3732551"/>
          </a:xfrm>
        </p:spPr>
        <p:txBody>
          <a:bodyPr>
            <a:normAutofit/>
          </a:bodyPr>
          <a:lstStyle/>
          <a:p>
            <a:pPr marL="0" indent="0">
              <a:buNone/>
            </a:pPr>
            <a:endParaRPr lang="en-US" dirty="0"/>
          </a:p>
          <a:p>
            <a:pPr marL="0" indent="0">
              <a:buNone/>
            </a:pPr>
            <a:endParaRPr lang="en-US" dirty="0"/>
          </a:p>
          <a:p>
            <a:pPr marL="0" indent="0">
              <a:buNone/>
            </a:pPr>
            <a:r>
              <a:rPr lang="en-US" dirty="0"/>
              <a:t>Next few slides: what NINO3.4 is</a:t>
            </a:r>
          </a:p>
          <a:p>
            <a:pPr marL="0" indent="0">
              <a:buNone/>
            </a:pPr>
            <a:endParaRPr lang="en-US" dirty="0"/>
          </a:p>
          <a:p>
            <a:pPr marL="0" indent="0">
              <a:buNone/>
            </a:pPr>
            <a:endParaRPr lang="en-US" dirty="0"/>
          </a:p>
        </p:txBody>
      </p:sp>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Example time series we’ll be using: the NINO3.4 index</a:t>
            </a:r>
          </a:p>
        </p:txBody>
      </p:sp>
    </p:spTree>
    <p:extLst>
      <p:ext uri="{BB962C8B-B14F-4D97-AF65-F5344CB8AC3E}">
        <p14:creationId xmlns:p14="http://schemas.microsoft.com/office/powerpoint/2010/main" val="1740193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49DE4-5D81-4C71-395D-3A98A9CD3A6D}"/>
              </a:ext>
            </a:extLst>
          </p:cNvPr>
          <p:cNvSpPr>
            <a:spLocks noGrp="1"/>
          </p:cNvSpPr>
          <p:nvPr>
            <p:ph type="title"/>
          </p:nvPr>
        </p:nvSpPr>
        <p:spPr/>
        <p:txBody>
          <a:bodyPr>
            <a:normAutofit/>
          </a:bodyPr>
          <a:lstStyle/>
          <a:p>
            <a:r>
              <a:rPr lang="en-US" dirty="0">
                <a:solidFill>
                  <a:schemeClr val="bg1"/>
                </a:solidFill>
              </a:rPr>
              <a:t>Time series analysis</a:t>
            </a:r>
          </a:p>
        </p:txBody>
      </p:sp>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914400" y="2438400"/>
            <a:ext cx="10515600" cy="3975652"/>
          </a:xfrm>
        </p:spPr>
        <p:txBody>
          <a:bodyPr/>
          <a:lstStyle/>
          <a:p>
            <a:pPr marL="514350" indent="-514350">
              <a:buAutoNum type="arabicPeriod"/>
            </a:pPr>
            <a:r>
              <a:rPr lang="en-US" dirty="0">
                <a:solidFill>
                  <a:schemeClr val="bg1">
                    <a:lumMod val="50000"/>
                  </a:schemeClr>
                </a:solidFill>
              </a:rPr>
              <a:t>Time series ✅</a:t>
            </a:r>
          </a:p>
          <a:p>
            <a:pPr marL="514350" indent="-514350">
              <a:buAutoNum type="arabicPeriod"/>
            </a:pPr>
            <a:endParaRPr lang="en-US" dirty="0">
              <a:solidFill>
                <a:schemeClr val="bg1">
                  <a:lumMod val="50000"/>
                </a:schemeClr>
              </a:solidFill>
            </a:endParaRPr>
          </a:p>
          <a:p>
            <a:pPr marL="514350" indent="-514350">
              <a:buAutoNum type="arabicPeriod"/>
            </a:pPr>
            <a:r>
              <a:rPr lang="en-US" dirty="0">
                <a:solidFill>
                  <a:schemeClr val="bg1">
                    <a:lumMod val="50000"/>
                  </a:schemeClr>
                </a:solidFill>
              </a:rPr>
              <a:t>Stochastic processes ✅</a:t>
            </a:r>
          </a:p>
          <a:p>
            <a:pPr marL="514350" indent="-514350">
              <a:buAutoNum type="arabicPeriod"/>
            </a:pPr>
            <a:endParaRPr lang="en-US" dirty="0">
              <a:solidFill>
                <a:schemeClr val="bg1">
                  <a:lumMod val="50000"/>
                </a:schemeClr>
              </a:solidFill>
            </a:endParaRPr>
          </a:p>
          <a:p>
            <a:pPr marL="514350" indent="-514350">
              <a:buAutoNum type="arabicPeriod"/>
            </a:pPr>
            <a:r>
              <a:rPr lang="en-US" b="1" dirty="0"/>
              <a:t>Autoregressive models: Wednesday’s lab</a:t>
            </a:r>
          </a:p>
          <a:p>
            <a:pPr marL="514350" indent="-514350">
              <a:buAutoNum type="arabicPeriod"/>
            </a:pPr>
            <a:endParaRPr lang="en-US" dirty="0">
              <a:solidFill>
                <a:schemeClr val="bg1">
                  <a:lumMod val="50000"/>
                </a:schemeClr>
              </a:solidFill>
            </a:endParaRPr>
          </a:p>
        </p:txBody>
      </p:sp>
    </p:spTree>
    <p:extLst>
      <p:ext uri="{BB962C8B-B14F-4D97-AF65-F5344CB8AC3E}">
        <p14:creationId xmlns:p14="http://schemas.microsoft.com/office/powerpoint/2010/main" val="300935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ENSO is a sloshing east and west of warm water in the equatorial Pacific ocean</a:t>
            </a:r>
          </a:p>
        </p:txBody>
      </p:sp>
      <p:sp>
        <p:nvSpPr>
          <p:cNvPr id="2" name="TextBox 1">
            <a:extLst>
              <a:ext uri="{FF2B5EF4-FFF2-40B4-BE49-F238E27FC236}">
                <a16:creationId xmlns:a16="http://schemas.microsoft.com/office/drawing/2014/main" id="{1D6D4F9A-893B-CEDD-4035-8E162327B3B0}"/>
              </a:ext>
            </a:extLst>
          </p:cNvPr>
          <p:cNvSpPr txBox="1"/>
          <p:nvPr/>
        </p:nvSpPr>
        <p:spPr>
          <a:xfrm>
            <a:off x="0" y="6565212"/>
            <a:ext cx="6916509" cy="307777"/>
          </a:xfrm>
          <a:prstGeom prst="rect">
            <a:avLst/>
          </a:prstGeom>
          <a:noFill/>
        </p:spPr>
        <p:txBody>
          <a:bodyPr wrap="none" rtlCol="0">
            <a:spAutoFit/>
          </a:bodyPr>
          <a:lstStyle/>
          <a:p>
            <a:r>
              <a:rPr lang="en-US" sz="1400" dirty="0">
                <a:solidFill>
                  <a:schemeClr val="bg1">
                    <a:lumMod val="50000"/>
                  </a:schemeClr>
                </a:solidFill>
                <a:hlinkClick r:id="rId2">
                  <a:extLst>
                    <a:ext uri="{A12FA001-AC4F-418D-AE19-62706E023703}">
                      <ahyp:hlinkClr xmlns:ahyp="http://schemas.microsoft.com/office/drawing/2018/hyperlinkcolor" val="tx"/>
                    </a:ext>
                  </a:extLst>
                </a:hlinkClick>
              </a:rPr>
              <a:t>http://www.bom.gov.au/climate/enso/history/ln-2010-12/three-phases-of-ENSO.shtml</a:t>
            </a:r>
            <a:r>
              <a:rPr lang="en-US" sz="1400" dirty="0">
                <a:solidFill>
                  <a:schemeClr val="bg1">
                    <a:lumMod val="50000"/>
                  </a:schemeClr>
                </a:solidFill>
              </a:rPr>
              <a:t> </a:t>
            </a:r>
          </a:p>
        </p:txBody>
      </p:sp>
      <p:pic>
        <p:nvPicPr>
          <p:cNvPr id="1025" name="Picture 1" descr="Diagram of neutral Walker Circulation - neither El Niño nor La Niña">
            <a:extLst>
              <a:ext uri="{FF2B5EF4-FFF2-40B4-BE49-F238E27FC236}">
                <a16:creationId xmlns:a16="http://schemas.microsoft.com/office/drawing/2014/main" id="{A58E24C0-AF0C-39F4-C8FD-CF029B8AAC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1694"/>
          <a:stretch/>
        </p:blipFill>
        <p:spPr bwMode="auto">
          <a:xfrm>
            <a:off x="1843789" y="2367790"/>
            <a:ext cx="8302817" cy="40180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F49A0B3-C777-06FB-CA36-2E46A4A05EB6}"/>
              </a:ext>
            </a:extLst>
          </p:cNvPr>
          <p:cNvSpPr txBox="1"/>
          <p:nvPr/>
        </p:nvSpPr>
        <p:spPr>
          <a:xfrm>
            <a:off x="8688544" y="3429000"/>
            <a:ext cx="2741456" cy="954107"/>
          </a:xfrm>
          <a:prstGeom prst="rect">
            <a:avLst/>
          </a:prstGeom>
          <a:noFill/>
        </p:spPr>
        <p:txBody>
          <a:bodyPr wrap="none" rtlCol="0">
            <a:spAutoFit/>
          </a:bodyPr>
          <a:lstStyle/>
          <a:p>
            <a:r>
              <a:rPr lang="en-US" sz="2800" dirty="0">
                <a:solidFill>
                  <a:schemeClr val="bg1">
                    <a:lumMod val="50000"/>
                  </a:schemeClr>
                </a:solidFill>
              </a:rPr>
              <a:t>“neutral” ENSO </a:t>
            </a:r>
          </a:p>
          <a:p>
            <a:r>
              <a:rPr lang="en-US" sz="2800" dirty="0">
                <a:solidFill>
                  <a:schemeClr val="bg1">
                    <a:lumMod val="50000"/>
                  </a:schemeClr>
                </a:solidFill>
              </a:rPr>
              <a:t>schematic</a:t>
            </a:r>
          </a:p>
        </p:txBody>
      </p:sp>
      <p:sp>
        <p:nvSpPr>
          <p:cNvPr id="3" name="Content Placeholder 2">
            <a:extLst>
              <a:ext uri="{FF2B5EF4-FFF2-40B4-BE49-F238E27FC236}">
                <a16:creationId xmlns:a16="http://schemas.microsoft.com/office/drawing/2014/main" id="{01477339-1793-56C7-66B4-F15D9A0C553C}"/>
              </a:ext>
            </a:extLst>
          </p:cNvPr>
          <p:cNvSpPr>
            <a:spLocks noGrp="1"/>
          </p:cNvSpPr>
          <p:nvPr>
            <p:ph idx="1"/>
          </p:nvPr>
        </p:nvSpPr>
        <p:spPr>
          <a:xfrm>
            <a:off x="269823" y="3198166"/>
            <a:ext cx="3762532" cy="3732551"/>
          </a:xfrm>
        </p:spPr>
        <p:txBody>
          <a:bodyPr>
            <a:normAutofit/>
          </a:bodyPr>
          <a:lstStyle/>
          <a:p>
            <a:pPr marL="0" indent="0">
              <a:buNone/>
            </a:pPr>
            <a:r>
              <a:rPr lang="en-US" dirty="0"/>
              <a:t>ENSO = El Niño-Southern Oscillation</a:t>
            </a:r>
          </a:p>
        </p:txBody>
      </p:sp>
    </p:spTree>
    <p:extLst>
      <p:ext uri="{BB962C8B-B14F-4D97-AF65-F5344CB8AC3E}">
        <p14:creationId xmlns:p14="http://schemas.microsoft.com/office/powerpoint/2010/main" val="1081733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During El Niño events, eastern Pacific is unusually </a:t>
            </a:r>
            <a:r>
              <a:rPr lang="en-US" sz="4000" dirty="0">
                <a:solidFill>
                  <a:srgbClr val="FF0000"/>
                </a:solidFill>
              </a:rPr>
              <a:t>warm</a:t>
            </a:r>
            <a:endParaRPr lang="en-US" sz="4000" dirty="0"/>
          </a:p>
        </p:txBody>
      </p:sp>
      <p:pic>
        <p:nvPicPr>
          <p:cNvPr id="2049" name="Picture 1" descr="Diagram of suppressed Walker Circulation - El Niño">
            <a:extLst>
              <a:ext uri="{FF2B5EF4-FFF2-40B4-BE49-F238E27FC236}">
                <a16:creationId xmlns:a16="http://schemas.microsoft.com/office/drawing/2014/main" id="{DAF67FBE-8822-47E7-94FA-26D96B0826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2076"/>
          <a:stretch/>
        </p:blipFill>
        <p:spPr bwMode="auto">
          <a:xfrm>
            <a:off x="1617378" y="2503420"/>
            <a:ext cx="8590923" cy="41371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F49A0B3-C777-06FB-CA36-2E46A4A05EB6}"/>
              </a:ext>
            </a:extLst>
          </p:cNvPr>
          <p:cNvSpPr txBox="1"/>
          <p:nvPr/>
        </p:nvSpPr>
        <p:spPr>
          <a:xfrm>
            <a:off x="9040595" y="2570875"/>
            <a:ext cx="1803699" cy="954107"/>
          </a:xfrm>
          <a:prstGeom prst="rect">
            <a:avLst/>
          </a:prstGeom>
          <a:noFill/>
        </p:spPr>
        <p:txBody>
          <a:bodyPr wrap="none" rtlCol="0">
            <a:spAutoFit/>
          </a:bodyPr>
          <a:lstStyle/>
          <a:p>
            <a:r>
              <a:rPr lang="en-US" sz="2800" dirty="0">
                <a:solidFill>
                  <a:schemeClr val="bg1">
                    <a:lumMod val="50000"/>
                  </a:schemeClr>
                </a:solidFill>
              </a:rPr>
              <a:t>“El Niño” </a:t>
            </a:r>
          </a:p>
          <a:p>
            <a:r>
              <a:rPr lang="en-US" sz="2800" dirty="0">
                <a:solidFill>
                  <a:schemeClr val="bg1">
                    <a:lumMod val="50000"/>
                  </a:schemeClr>
                </a:solidFill>
              </a:rPr>
              <a:t>schematic</a:t>
            </a:r>
          </a:p>
        </p:txBody>
      </p:sp>
    </p:spTree>
    <p:extLst>
      <p:ext uri="{BB962C8B-B14F-4D97-AF65-F5344CB8AC3E}">
        <p14:creationId xmlns:p14="http://schemas.microsoft.com/office/powerpoint/2010/main" val="3031732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During La Niña events, eastern Pacific is unusually </a:t>
            </a:r>
            <a:r>
              <a:rPr lang="en-US" sz="4000" dirty="0">
                <a:solidFill>
                  <a:srgbClr val="00B0F0"/>
                </a:solidFill>
              </a:rPr>
              <a:t>cold</a:t>
            </a:r>
            <a:endParaRPr lang="en-US" sz="4000" dirty="0"/>
          </a:p>
        </p:txBody>
      </p:sp>
      <p:pic>
        <p:nvPicPr>
          <p:cNvPr id="2050" name="Picture 2" descr="Diagram of enhanced Walker Circulation - La Niña">
            <a:extLst>
              <a:ext uri="{FF2B5EF4-FFF2-40B4-BE49-F238E27FC236}">
                <a16:creationId xmlns:a16="http://schemas.microsoft.com/office/drawing/2014/main" id="{04ED7543-CB98-F0E7-FA05-DFFDCCA71A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2076"/>
          <a:stretch/>
        </p:blipFill>
        <p:spPr bwMode="auto">
          <a:xfrm>
            <a:off x="1621427" y="2285999"/>
            <a:ext cx="8949145" cy="43096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8EFD77-247D-DF69-0EAF-E41351548611}"/>
              </a:ext>
            </a:extLst>
          </p:cNvPr>
          <p:cNvSpPr txBox="1"/>
          <p:nvPr/>
        </p:nvSpPr>
        <p:spPr>
          <a:xfrm>
            <a:off x="9040595" y="2570875"/>
            <a:ext cx="1803699" cy="954107"/>
          </a:xfrm>
          <a:prstGeom prst="rect">
            <a:avLst/>
          </a:prstGeom>
          <a:noFill/>
        </p:spPr>
        <p:txBody>
          <a:bodyPr wrap="none" rtlCol="0">
            <a:spAutoFit/>
          </a:bodyPr>
          <a:lstStyle/>
          <a:p>
            <a:r>
              <a:rPr lang="en-US" sz="2800" dirty="0">
                <a:solidFill>
                  <a:schemeClr val="bg1">
                    <a:lumMod val="50000"/>
                  </a:schemeClr>
                </a:solidFill>
              </a:rPr>
              <a:t>“La Niña” </a:t>
            </a:r>
          </a:p>
          <a:p>
            <a:r>
              <a:rPr lang="en-US" sz="2800" dirty="0">
                <a:solidFill>
                  <a:schemeClr val="bg1">
                    <a:lumMod val="50000"/>
                  </a:schemeClr>
                </a:solidFill>
              </a:rPr>
              <a:t>schematic</a:t>
            </a:r>
          </a:p>
        </p:txBody>
      </p:sp>
    </p:spTree>
    <p:extLst>
      <p:ext uri="{BB962C8B-B14F-4D97-AF65-F5344CB8AC3E}">
        <p14:creationId xmlns:p14="http://schemas.microsoft.com/office/powerpoint/2010/main" val="3937125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3ADB65-FC44-34C6-EAEA-85EF3A4D0542}"/>
              </a:ext>
            </a:extLst>
          </p:cNvPr>
          <p:cNvSpPr>
            <a:spLocks noGrp="1"/>
          </p:cNvSpPr>
          <p:nvPr>
            <p:ph type="title"/>
          </p:nvPr>
        </p:nvSpPr>
        <p:spPr/>
        <p:txBody>
          <a:bodyPr>
            <a:normAutofit/>
          </a:bodyPr>
          <a:lstStyle/>
          <a:p>
            <a:r>
              <a:rPr lang="en-US" sz="4000" dirty="0"/>
              <a:t>NINO3.4 is an index of ENSO, based on sea surface temperatures averaged over a box</a:t>
            </a:r>
          </a:p>
        </p:txBody>
      </p:sp>
      <p:pic>
        <p:nvPicPr>
          <p:cNvPr id="4098" name="Picture 2" descr="Download Climate Timeseries: Nino 3.4: NOAA Physical Sciences Laboratory">
            <a:extLst>
              <a:ext uri="{FF2B5EF4-FFF2-40B4-BE49-F238E27FC236}">
                <a16:creationId xmlns:a16="http://schemas.microsoft.com/office/drawing/2014/main" id="{24037A01-918B-CAA7-35A5-E43EE6F5AF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361" y="2559987"/>
            <a:ext cx="10109278" cy="360096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5A3D39C-9152-9EE2-FE6D-8FFAEE1061BA}"/>
              </a:ext>
            </a:extLst>
          </p:cNvPr>
          <p:cNvSpPr txBox="1"/>
          <p:nvPr/>
        </p:nvSpPr>
        <p:spPr>
          <a:xfrm>
            <a:off x="-14991" y="6490739"/>
            <a:ext cx="3897221" cy="307777"/>
          </a:xfrm>
          <a:prstGeom prst="rect">
            <a:avLst/>
          </a:prstGeom>
          <a:noFill/>
        </p:spPr>
        <p:txBody>
          <a:bodyPr wrap="none" rtlCol="0">
            <a:spAutoFit/>
          </a:bodyPr>
          <a:lstStyle/>
          <a:p>
            <a:r>
              <a:rPr lang="en-US" sz="1400" dirty="0">
                <a:solidFill>
                  <a:schemeClr val="bg1">
                    <a:lumMod val="50000"/>
                  </a:schemeClr>
                </a:solidFill>
                <a:hlinkClick r:id="rId3">
                  <a:extLst>
                    <a:ext uri="{A12FA001-AC4F-418D-AE19-62706E023703}">
                      <ahyp:hlinkClr xmlns:ahyp="http://schemas.microsoft.com/office/drawing/2018/hyperlinkcolor" val="tx"/>
                    </a:ext>
                  </a:extLst>
                </a:hlinkClick>
              </a:rPr>
              <a:t>https://images.app.goo.gl/5avnsSEubijorybW8</a:t>
            </a:r>
            <a:r>
              <a:rPr lang="en-US" sz="1400" dirty="0">
                <a:solidFill>
                  <a:schemeClr val="bg1">
                    <a:lumMod val="50000"/>
                  </a:schemeClr>
                </a:solidFill>
              </a:rPr>
              <a:t> </a:t>
            </a:r>
          </a:p>
        </p:txBody>
      </p:sp>
    </p:spTree>
    <p:extLst>
      <p:ext uri="{BB962C8B-B14F-4D97-AF65-F5344CB8AC3E}">
        <p14:creationId xmlns:p14="http://schemas.microsoft.com/office/powerpoint/2010/main" val="1088805809"/>
      </p:ext>
    </p:extLst>
  </p:cSld>
  <p:clrMapOvr>
    <a:masterClrMapping/>
  </p:clrMapOvr>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106661</TotalTime>
  <Words>1903</Words>
  <Application>Microsoft Macintosh PowerPoint</Application>
  <PresentationFormat>Widescreen</PresentationFormat>
  <Paragraphs>243</Paragraphs>
  <Slides>50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Cambria Math</vt:lpstr>
      <vt:lpstr>Helvetica</vt:lpstr>
      <vt:lpstr>Office Theme 2013 - 2022</vt:lpstr>
      <vt:lpstr>Time series analysis</vt:lpstr>
      <vt:lpstr>Time series analysis</vt:lpstr>
      <vt:lpstr>Time series analysis</vt:lpstr>
      <vt:lpstr>A time series (or timeseries) is, well, a series of observations sequenced in time</vt:lpstr>
      <vt:lpstr>Example time series we’ll be using: the NINO3.4 index</vt:lpstr>
      <vt:lpstr>ENSO is a sloshing east and west of warm water in the equatorial Pacific ocean</vt:lpstr>
      <vt:lpstr>During El Niño events, eastern Pacific is unusually warm</vt:lpstr>
      <vt:lpstr>During La Niña events, eastern Pacific is unusually cold</vt:lpstr>
      <vt:lpstr>NINO3.4 is an index of ENSO, based on sea surface temperatures averaged over a box</vt:lpstr>
      <vt:lpstr>Here’s the monthly NINO3.4 index from 1988 to 2002</vt:lpstr>
      <vt:lpstr>Often, we split timeseries (X_t) into  deterministic (μ_t) and random (ϵ_t) parts</vt:lpstr>
      <vt:lpstr>Often, we split timeseries (X_t) into  deterministic (μ_t) and random (ϵ_t) parts</vt:lpstr>
      <vt:lpstr>Often, we split timeseries (X_t) into  deterministic (μ_t) and random (ϵ_t) parts</vt:lpstr>
      <vt:lpstr>Difference between the time series and the estimated deterministic part is the anomaly</vt:lpstr>
      <vt:lpstr>Toy example: repeating sine curve plus small-amplitude random noise</vt:lpstr>
      <vt:lpstr>Toy example: repeating sine curve plus small-amplitude random noise</vt:lpstr>
      <vt:lpstr>Resulting NINO3.4 anomaly timeseries How would you describe it?</vt:lpstr>
      <vt:lpstr>NINO3.4 anomaly timeseries is smooth:  values don’t jump much from preceding one</vt:lpstr>
      <vt:lpstr>Another way of seeing this: scatter each value Xt against the next value Xt+1</vt:lpstr>
      <vt:lpstr>Another way of seeing this: scatter each value Xt against the next value Xt+1</vt:lpstr>
      <vt:lpstr>Autocovariance measures how consecutive values of a timeseries co-vary</vt:lpstr>
      <vt:lpstr>Autocovariance measures how consecutive values of a timeseries co-vary</vt:lpstr>
      <vt:lpstr>Autocovariance measures how consecutive values of a timeseries co-vary</vt:lpstr>
      <vt:lpstr>Autocorrelation is to autocovariance as correlation is to covariance</vt:lpstr>
      <vt:lpstr>The autocorrelation function (ACF) gives the autocorrelation as a function of lag</vt:lpstr>
      <vt:lpstr>The autocorrelation function (ACF) gives the autocorrelation as a function of lag</vt:lpstr>
      <vt:lpstr>Sample ACF of the NINO3.4 anomalies: What do you see?</vt:lpstr>
      <vt:lpstr>Sample ACF of the NINO3.4 anomalies: What do you see?</vt:lpstr>
      <vt:lpstr>A timeseries is stationary if its statistical properties do not change with time</vt:lpstr>
      <vt:lpstr>Example: one stationary, two nonstationary timeseries</vt:lpstr>
      <vt:lpstr>Stationary: statistical relationships between points in time depend only on the lag</vt:lpstr>
      <vt:lpstr>Many statistical techniques assume stationarity</vt:lpstr>
      <vt:lpstr>If a time series is not stationary, it can often be transformed to stationarity</vt:lpstr>
      <vt:lpstr>Time series analysis</vt:lpstr>
      <vt:lpstr>A stochastic process is an ordered collection of random variables</vt:lpstr>
      <vt:lpstr>A stochastic process is characterized by its mean, variance, &amp; relationship b/w timesteps</vt:lpstr>
      <vt:lpstr>A collection of possible realizations of the stochastic process is called an ensemble</vt:lpstr>
      <vt:lpstr>In weather, this is due to the Butterfly effect: tiny initial differences grow in time</vt:lpstr>
      <vt:lpstr>The expectation of a stochastic process is an ensemble average (not time average)</vt:lpstr>
      <vt:lpstr>Definition of climate as a stochastic process from Leith (1978):</vt:lpstr>
      <vt:lpstr>Definition of climate as a stochastic process from Leith (1978):</vt:lpstr>
      <vt:lpstr>Definition of climate as a stochastic process from Leith (1978):</vt:lpstr>
      <vt:lpstr>Definition of climate as a stochastic process from Leith (1978):</vt:lpstr>
      <vt:lpstr>Ensembles in climate modeling: Deser et al 2012 https://doi.org/10.1038/nclimate1562 </vt:lpstr>
      <vt:lpstr>Ensembles in climate modeling: Deser et al 2012 https://doi.org/10.1038/nclimate1562 </vt:lpstr>
      <vt:lpstr>For the globe as a whole, this internal “noise” makes little difference on the precip trends</vt:lpstr>
      <vt:lpstr>For the globe as a whole, this internal “noise” makes little difference on the precip trends</vt:lpstr>
      <vt:lpstr>But at any particular location, such as Seattle, this “noise” can win out over the forced trend</vt:lpstr>
      <vt:lpstr>PowerPoint Presentation</vt:lpstr>
      <vt:lpstr>Time series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Methods in the Earth &amp; Atmospheric Sciences</dc:title>
  <dc:creator>Spencer Alan Hill</dc:creator>
  <cp:lastModifiedBy>Spencer A Hill</cp:lastModifiedBy>
  <cp:revision>184</cp:revision>
  <cp:lastPrinted>2023-10-23T17:51:39Z</cp:lastPrinted>
  <dcterms:created xsi:type="dcterms:W3CDTF">2023-08-21T13:32:13Z</dcterms:created>
  <dcterms:modified xsi:type="dcterms:W3CDTF">2025-11-12T18:59:48Z</dcterms:modified>
</cp:coreProperties>
</file>